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9" r:id="rId3"/>
    <p:sldId id="260" r:id="rId4"/>
    <p:sldId id="261" r:id="rId5"/>
    <p:sldId id="264" r:id="rId6"/>
    <p:sldId id="263" r:id="rId7"/>
    <p:sldId id="267" r:id="rId8"/>
    <p:sldId id="265" r:id="rId9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8847" autoAdjust="0"/>
  </p:normalViewPr>
  <p:slideViewPr>
    <p:cSldViewPr>
      <p:cViewPr varScale="1">
        <p:scale>
          <a:sx n="91" d="100"/>
          <a:sy n="91" d="100"/>
        </p:scale>
        <p:origin x="-13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26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AB775F-9B1A-47E3-97FA-4A98A66FB9CA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EEFFF-4055-4CF7-B56F-8D94547E54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997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EEFFF-4055-4CF7-B56F-8D94547E545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872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E300-2781-4C2F-BB71-244246E1B6B6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D02A-33A4-43C2-8AC6-20547213C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490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E300-2781-4C2F-BB71-244246E1B6B6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D02A-33A4-43C2-8AC6-20547213C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703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E300-2781-4C2F-BB71-244246E1B6B6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D02A-33A4-43C2-8AC6-20547213C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823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E300-2781-4C2F-BB71-244246E1B6B6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D02A-33A4-43C2-8AC6-20547213C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49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E300-2781-4C2F-BB71-244246E1B6B6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D02A-33A4-43C2-8AC6-20547213C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188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E300-2781-4C2F-BB71-244246E1B6B6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D02A-33A4-43C2-8AC6-20547213C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690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E300-2781-4C2F-BB71-244246E1B6B6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D02A-33A4-43C2-8AC6-20547213C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04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E300-2781-4C2F-BB71-244246E1B6B6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D02A-33A4-43C2-8AC6-20547213C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369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E300-2781-4C2F-BB71-244246E1B6B6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D02A-33A4-43C2-8AC6-20547213C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05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E300-2781-4C2F-BB71-244246E1B6B6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D02A-33A4-43C2-8AC6-20547213C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809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E300-2781-4C2F-BB71-244246E1B6B6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D02A-33A4-43C2-8AC6-20547213C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361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4E300-2781-4C2F-BB71-244246E1B6B6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FD02A-33A4-43C2-8AC6-20547213C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217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 smtClean="0"/>
              <a:t>Схема возмещения диппредставительствам НДС</a:t>
            </a:r>
            <a:endParaRPr lang="ru-RU" sz="2800" dirty="0"/>
          </a:p>
        </p:txBody>
      </p:sp>
      <p:pic>
        <p:nvPicPr>
          <p:cNvPr id="6" name="Рисунок 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309"/>
          <a:stretch/>
        </p:blipFill>
        <p:spPr bwMode="auto">
          <a:xfrm>
            <a:off x="3779912" y="1340768"/>
            <a:ext cx="1733550" cy="1400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547966" y="2757079"/>
            <a:ext cx="24704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Диппредставительство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962294" y="3987932"/>
            <a:ext cx="2074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Налоговые органы </a:t>
            </a:r>
            <a:endParaRPr lang="ru-RU" dirty="0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2612" y="4965469"/>
            <a:ext cx="1767500" cy="1199835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3908568" y="6139864"/>
            <a:ext cx="15206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Казначейство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 rot="18511632">
            <a:off x="5929414" y="4930696"/>
            <a:ext cx="13837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Заключение</a:t>
            </a:r>
            <a:endParaRPr lang="ru-RU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 flipV="1">
            <a:off x="4696361" y="3256059"/>
            <a:ext cx="0" cy="11614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4074235" y="4574073"/>
            <a:ext cx="141794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Возврат НДС</a:t>
            </a:r>
            <a:endParaRPr lang="ru-RU" sz="1600" dirty="0"/>
          </a:p>
        </p:txBody>
      </p:sp>
      <p:sp>
        <p:nvSpPr>
          <p:cNvPr id="23" name="Прямоугольник 22"/>
          <p:cNvSpPr/>
          <p:nvPr/>
        </p:nvSpPr>
        <p:spPr>
          <a:xfrm rot="20105586">
            <a:off x="1836343" y="1795380"/>
            <a:ext cx="17584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/>
              <a:t>Товар </a:t>
            </a:r>
            <a:r>
              <a:rPr lang="ru-RU" sz="1400" dirty="0"/>
              <a:t>(</a:t>
            </a:r>
            <a:r>
              <a:rPr lang="ru-RU" sz="1400" dirty="0" smtClean="0"/>
              <a:t>услуг) </a:t>
            </a:r>
          </a:p>
          <a:p>
            <a:pPr algn="ctr"/>
            <a:r>
              <a:rPr lang="ru-RU" sz="1400" dirty="0" smtClean="0"/>
              <a:t>с НДС </a:t>
            </a:r>
            <a:endParaRPr lang="ru-RU" sz="1400" dirty="0"/>
          </a:p>
        </p:txBody>
      </p:sp>
      <p:sp>
        <p:nvSpPr>
          <p:cNvPr id="33" name="Прямоугольник 32"/>
          <p:cNvSpPr/>
          <p:nvPr/>
        </p:nvSpPr>
        <p:spPr bwMode="gray">
          <a:xfrm rot="3009371">
            <a:off x="5723803" y="1749009"/>
            <a:ext cx="201953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/>
              <a:t>Заявление</a:t>
            </a:r>
          </a:p>
          <a:p>
            <a:pPr algn="ctr"/>
            <a:r>
              <a:rPr lang="ru-RU" sz="1400" dirty="0" smtClean="0"/>
              <a:t>о возврате, </a:t>
            </a:r>
            <a:br>
              <a:rPr lang="ru-RU" sz="1400" dirty="0" smtClean="0"/>
            </a:br>
            <a:r>
              <a:rPr lang="ru-RU" sz="1400" dirty="0" smtClean="0"/>
              <a:t>с подтверждающими документами</a:t>
            </a:r>
            <a:endParaRPr lang="ru-RU" sz="1400" dirty="0"/>
          </a:p>
        </p:txBody>
      </p:sp>
      <p:cxnSp>
        <p:nvCxnSpPr>
          <p:cNvPr id="46" name="Прямая со стрелкой 45"/>
          <p:cNvCxnSpPr/>
          <p:nvPr/>
        </p:nvCxnSpPr>
        <p:spPr>
          <a:xfrm flipV="1">
            <a:off x="2483768" y="2348880"/>
            <a:ext cx="882808" cy="4979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45" y="2466474"/>
            <a:ext cx="1896367" cy="1842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Прямоугольник 30"/>
          <p:cNvSpPr/>
          <p:nvPr/>
        </p:nvSpPr>
        <p:spPr>
          <a:xfrm rot="2848003">
            <a:off x="1746841" y="4999120"/>
            <a:ext cx="141794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Уплата НДС</a:t>
            </a:r>
            <a:endParaRPr lang="ru-RU" sz="1600" dirty="0"/>
          </a:p>
        </p:txBody>
      </p:sp>
      <p:sp>
        <p:nvSpPr>
          <p:cNvPr id="15" name="Стрелка вправо 14"/>
          <p:cNvSpPr/>
          <p:nvPr/>
        </p:nvSpPr>
        <p:spPr>
          <a:xfrm rot="20118051">
            <a:off x="2388840" y="2283688"/>
            <a:ext cx="1181377" cy="493605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право 33"/>
          <p:cNvSpPr/>
          <p:nvPr/>
        </p:nvSpPr>
        <p:spPr>
          <a:xfrm rot="2937730">
            <a:off x="5635410" y="2493636"/>
            <a:ext cx="1181377" cy="493605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право 34"/>
          <p:cNvSpPr/>
          <p:nvPr/>
        </p:nvSpPr>
        <p:spPr>
          <a:xfrm rot="2812103">
            <a:off x="2179843" y="4548680"/>
            <a:ext cx="1181377" cy="493605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право 35"/>
          <p:cNvSpPr/>
          <p:nvPr/>
        </p:nvSpPr>
        <p:spPr>
          <a:xfrm rot="16200000">
            <a:off x="4084098" y="3590000"/>
            <a:ext cx="1181377" cy="493605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право 36"/>
          <p:cNvSpPr/>
          <p:nvPr/>
        </p:nvSpPr>
        <p:spPr>
          <a:xfrm rot="7815723">
            <a:off x="5631519" y="4584543"/>
            <a:ext cx="1181377" cy="493605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4" name="Рисунок 23" descr="https://soliq.uz/storage/photo-galleries/February2020/19cc2d658a454d279c24e05dd1e8b0a7_02022020.jpg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07" t="2253" r="52475" b="72973"/>
          <a:stretch/>
        </p:blipFill>
        <p:spPr bwMode="auto">
          <a:xfrm>
            <a:off x="6933628" y="3068960"/>
            <a:ext cx="1935480" cy="9791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0796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726" y="1146685"/>
            <a:ext cx="2520280" cy="1418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Рисунок 28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309"/>
          <a:stretch/>
        </p:blipFill>
        <p:spPr bwMode="auto">
          <a:xfrm>
            <a:off x="6516216" y="3521940"/>
            <a:ext cx="2088232" cy="154419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4029365"/>
            <a:ext cx="2158644" cy="1199835"/>
          </a:xfrm>
          <a:prstGeom prst="rect">
            <a:avLst/>
          </a:prstGeom>
        </p:spPr>
      </p:pic>
      <p:pic>
        <p:nvPicPr>
          <p:cNvPr id="3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51" y="1461057"/>
            <a:ext cx="1896367" cy="1842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/>
              <a:t>Схема возмещения НДС административно-технического персоналу диппредставительств и членам их семей</a:t>
            </a:r>
            <a:endParaRPr lang="ru-RU" sz="24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3236998" y="2649277"/>
            <a:ext cx="308171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/>
              <a:t>Сотрудники диппредставительств 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3992807" y="6234340"/>
            <a:ext cx="2148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Налоговые органы</a:t>
            </a:r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786528" y="5147900"/>
            <a:ext cx="15206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Казначейство</a:t>
            </a:r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6377186" y="4852378"/>
            <a:ext cx="24704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Диппредставительство </a:t>
            </a:r>
            <a:endParaRPr lang="ru-RU" dirty="0"/>
          </a:p>
        </p:txBody>
      </p:sp>
      <p:sp>
        <p:nvSpPr>
          <p:cNvPr id="42" name="Прямоугольник 41"/>
          <p:cNvSpPr/>
          <p:nvPr/>
        </p:nvSpPr>
        <p:spPr bwMode="gray">
          <a:xfrm rot="2698409">
            <a:off x="6193797" y="1724667"/>
            <a:ext cx="201953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/>
              <a:t>Обращение с  подтверждающими документами</a:t>
            </a:r>
            <a:endParaRPr lang="ru-RU" sz="1400" dirty="0"/>
          </a:p>
        </p:txBody>
      </p:sp>
      <p:sp>
        <p:nvSpPr>
          <p:cNvPr id="16" name="Стрелка вправо 15"/>
          <p:cNvSpPr/>
          <p:nvPr/>
        </p:nvSpPr>
        <p:spPr>
          <a:xfrm rot="20379667">
            <a:off x="2117399" y="1775048"/>
            <a:ext cx="1181377" cy="493605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2544874">
            <a:off x="6153416" y="2249290"/>
            <a:ext cx="1181377" cy="493605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8123879">
            <a:off x="6621356" y="5373416"/>
            <a:ext cx="955341" cy="493605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 rot="12464574">
            <a:off x="2418244" y="5346712"/>
            <a:ext cx="791904" cy="493605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 rot="13280075">
            <a:off x="5513266" y="3167800"/>
            <a:ext cx="997958" cy="493605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 rot="18899504">
            <a:off x="6493165" y="5646937"/>
            <a:ext cx="237474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/>
              <a:t>Заявление о </a:t>
            </a:r>
            <a:r>
              <a:rPr lang="ru-RU" sz="1400" dirty="0"/>
              <a:t>возврате, </a:t>
            </a:r>
            <a:endParaRPr lang="ru-RU" sz="1400" dirty="0" smtClean="0"/>
          </a:p>
          <a:p>
            <a:pPr algn="ctr"/>
            <a:r>
              <a:rPr lang="ru-RU" sz="1400" dirty="0" smtClean="0"/>
              <a:t>с </a:t>
            </a:r>
            <a:r>
              <a:rPr lang="ru-RU" sz="1400" dirty="0"/>
              <a:t>подтверждающими документами</a:t>
            </a:r>
          </a:p>
        </p:txBody>
      </p:sp>
      <p:sp>
        <p:nvSpPr>
          <p:cNvPr id="25" name="Прямоугольник 24"/>
          <p:cNvSpPr/>
          <p:nvPr/>
        </p:nvSpPr>
        <p:spPr>
          <a:xfrm rot="1652803">
            <a:off x="1957181" y="5831602"/>
            <a:ext cx="13837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27" name="Стрелка вправо 26"/>
          <p:cNvSpPr/>
          <p:nvPr/>
        </p:nvSpPr>
        <p:spPr>
          <a:xfrm rot="4930667">
            <a:off x="742463" y="3453287"/>
            <a:ext cx="781783" cy="480598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 rot="20483132">
            <a:off x="1620637" y="1284591"/>
            <a:ext cx="17584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/>
              <a:t>Товары (услуги) </a:t>
            </a:r>
          </a:p>
          <a:p>
            <a:pPr algn="ctr"/>
            <a:r>
              <a:rPr lang="ru-RU" sz="1400" dirty="0" smtClean="0"/>
              <a:t>с НДС </a:t>
            </a:r>
            <a:endParaRPr lang="ru-RU" sz="140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4004224" y="3718216"/>
            <a:ext cx="19566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Возврат суммы НДС</a:t>
            </a:r>
            <a:endParaRPr lang="ru-RU" sz="1600" dirty="0"/>
          </a:p>
        </p:txBody>
      </p:sp>
      <p:sp>
        <p:nvSpPr>
          <p:cNvPr id="39" name="Стрелка вправо 38"/>
          <p:cNvSpPr/>
          <p:nvPr/>
        </p:nvSpPr>
        <p:spPr>
          <a:xfrm>
            <a:off x="3279520" y="4226047"/>
            <a:ext cx="2612676" cy="621633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 rot="4843187">
            <a:off x="77555" y="3702310"/>
            <a:ext cx="141794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Уплата НДС</a:t>
            </a:r>
            <a:endParaRPr lang="ru-RU" sz="1400" dirty="0"/>
          </a:p>
        </p:txBody>
      </p:sp>
      <p:pic>
        <p:nvPicPr>
          <p:cNvPr id="43" name="Рисунок 42" descr="https://soliq.uz/storage/photo-galleries/February2020/19cc2d658a454d279c24e05dd1e8b0a7_02022020.jpg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07" t="2253" r="52475" b="72973"/>
          <a:stretch/>
        </p:blipFill>
        <p:spPr bwMode="auto">
          <a:xfrm>
            <a:off x="3995936" y="5258142"/>
            <a:ext cx="1935480" cy="9791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9035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Специальные налоговые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457200" y="1412776"/>
            <a:ext cx="8229600" cy="4680520"/>
            <a:chOff x="457200" y="3405801"/>
            <a:chExt cx="8229600" cy="91476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57200" y="3509121"/>
              <a:ext cx="8229600" cy="176400"/>
            </a:xfrm>
            <a:prstGeom prst="snip2Diag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  <p:sp>
          <p:nvSpPr>
            <p:cNvPr id="7" name="Полилиния 6"/>
            <p:cNvSpPr/>
            <p:nvPr/>
          </p:nvSpPr>
          <p:spPr>
            <a:xfrm>
              <a:off x="1403648" y="3405801"/>
              <a:ext cx="5760720" cy="206640"/>
            </a:xfrm>
            <a:prstGeom prst="snip2Diag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227829" tIns="10087" rIns="227829" bIns="10087" numCol="1" spcCol="1270" anchor="ctr" anchorCtr="0">
              <a:noAutofit/>
            </a:bodyPr>
            <a:lstStyle/>
            <a:p>
              <a:pPr lvl="0" algn="l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Налог с оборота:</a:t>
              </a:r>
              <a:endParaRPr lang="ru-RU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57200" y="3826641"/>
              <a:ext cx="8229600" cy="176400"/>
            </a:xfrm>
            <a:prstGeom prst="snip2Diag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9" name="Полилиния 8"/>
            <p:cNvSpPr/>
            <p:nvPr/>
          </p:nvSpPr>
          <p:spPr>
            <a:xfrm>
              <a:off x="1403648" y="3723321"/>
              <a:ext cx="5760720" cy="206640"/>
            </a:xfrm>
            <a:prstGeom prst="snip2Diag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227829" tIns="10087" rIns="227829" bIns="10087" numCol="1" spcCol="1270" anchor="ctr" anchorCtr="0">
              <a:noAutofit/>
            </a:bodyPr>
            <a:lstStyle/>
            <a:p>
              <a:pPr lvl="0" algn="l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Особый порядок налогообложения участников соглашений о разделе продукции;</a:t>
              </a:r>
              <a:endParaRPr lang="ru-RU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57200" y="4144161"/>
              <a:ext cx="8229600" cy="176400"/>
            </a:xfrm>
            <a:prstGeom prst="snip2Diag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11" name="Полилиния 10"/>
            <p:cNvSpPr/>
            <p:nvPr/>
          </p:nvSpPr>
          <p:spPr>
            <a:xfrm>
              <a:off x="1403648" y="4040841"/>
              <a:ext cx="5760720" cy="206640"/>
            </a:xfrm>
            <a:prstGeom prst="snip2Diag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227829" tIns="10087" rIns="227829" bIns="10087" numCol="1" spcCol="1270" anchor="ctr" anchorCtr="0">
              <a:noAutofit/>
            </a:bodyPr>
            <a:lstStyle/>
            <a:p>
              <a:pPr lvl="0" algn="l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Особый порядок налогообложения участников специальных экономических зон и отдельных категорий налогоплательщиков.</a:t>
              </a:r>
              <a:endParaRPr lang="ru-RU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4" name="Стрелка углом вверх 13"/>
          <p:cNvSpPr/>
          <p:nvPr/>
        </p:nvSpPr>
        <p:spPr>
          <a:xfrm rot="5400000">
            <a:off x="798426" y="3045040"/>
            <a:ext cx="778396" cy="432048"/>
          </a:xfrm>
          <a:prstGeom prst="bent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трелка углом вверх 12"/>
          <p:cNvSpPr/>
          <p:nvPr/>
        </p:nvSpPr>
        <p:spPr>
          <a:xfrm rot="5400000">
            <a:off x="-492265" y="3405295"/>
            <a:ext cx="3359778" cy="432048"/>
          </a:xfrm>
          <a:prstGeom prst="bent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Стрелка углом вверх 11"/>
          <p:cNvSpPr/>
          <p:nvPr/>
        </p:nvSpPr>
        <p:spPr>
          <a:xfrm rot="5400000">
            <a:off x="798426" y="1441934"/>
            <a:ext cx="778396" cy="432048"/>
          </a:xfrm>
          <a:prstGeom prst="bent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322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6319" y="7707"/>
            <a:ext cx="8229600" cy="1143000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Налог с </a:t>
            </a:r>
            <a:r>
              <a:rPr lang="ru-RU" dirty="0" smtClean="0"/>
              <a:t>оборота</a:t>
            </a:r>
            <a:endParaRPr lang="ru-RU" dirty="0"/>
          </a:p>
        </p:txBody>
      </p:sp>
      <p:grpSp>
        <p:nvGrpSpPr>
          <p:cNvPr id="29" name="Группа 28"/>
          <p:cNvGrpSpPr/>
          <p:nvPr/>
        </p:nvGrpSpPr>
        <p:grpSpPr>
          <a:xfrm>
            <a:off x="323527" y="1297784"/>
            <a:ext cx="8330595" cy="5083544"/>
            <a:chOff x="1549676" y="1691909"/>
            <a:chExt cx="6028484" cy="2752069"/>
          </a:xfrm>
        </p:grpSpPr>
        <p:sp>
          <p:nvSpPr>
            <p:cNvPr id="30" name="Прямоугольник с двумя вырезанными противолежащими углами 29"/>
            <p:cNvSpPr/>
            <p:nvPr/>
          </p:nvSpPr>
          <p:spPr>
            <a:xfrm>
              <a:off x="1644000" y="1945865"/>
              <a:ext cx="2823781" cy="962549"/>
            </a:xfrm>
            <a:prstGeom prst="snip2Diag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597700" tIns="22860" rIns="22860" bIns="22860" numCol="1" spcCol="1270" anchor="ctr" anchorCtr="0">
              <a:noAutofit/>
            </a:bodyPr>
            <a:lstStyle/>
            <a:p>
              <a:pPr lvl="0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050" kern="1200" dirty="0" smtClean="0"/>
            </a:p>
            <a:p>
              <a:pPr lvl="0" algn="just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tabLst>
                  <a:tab pos="88900" algn="l"/>
                </a:tabLst>
              </a:pPr>
              <a:r>
                <a:rPr lang="ru-RU" sz="1200" kern="1200" dirty="0" smtClean="0"/>
                <a:t>- юридические лица, доход которых от реализации товаров (услуг) за налоговый период не превышает один миллиард </a:t>
              </a:r>
              <a:r>
                <a:rPr lang="ru-RU" sz="1200" kern="1200" dirty="0" err="1" smtClean="0"/>
                <a:t>сумов</a:t>
              </a:r>
              <a:r>
                <a:rPr lang="ru-RU" sz="1200" kern="1200" dirty="0" smtClean="0"/>
                <a:t>;</a:t>
              </a:r>
              <a:r>
                <a:rPr lang="ru-RU" sz="1200" dirty="0"/>
                <a:t> </a:t>
              </a:r>
              <a:endParaRPr lang="ru-RU" sz="1200" kern="1200" dirty="0" smtClean="0"/>
            </a:p>
            <a:p>
              <a:pPr lvl="0" algn="just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tabLst>
                  <a:tab pos="88900" algn="l"/>
                </a:tabLst>
              </a:pPr>
              <a:r>
                <a:rPr lang="ru-RU" sz="1200" kern="1200" dirty="0" smtClean="0"/>
                <a:t>- индивидуальные предприниматели, доход которых от реализации товаров (услуг) за налоговый период превышает сто миллионов </a:t>
              </a:r>
              <a:r>
                <a:rPr lang="ru-RU" sz="1200" kern="1200" dirty="0" err="1" smtClean="0"/>
                <a:t>сумов</a:t>
              </a:r>
              <a:r>
                <a:rPr lang="ru-RU" sz="1200" kern="1200" dirty="0" smtClean="0"/>
                <a:t>, но не более одного миллиарда </a:t>
              </a:r>
              <a:r>
                <a:rPr lang="ru-RU" sz="1200" kern="1200" dirty="0" err="1" smtClean="0"/>
                <a:t>сумов</a:t>
              </a:r>
              <a:r>
                <a:rPr lang="ru-RU" sz="1200" kern="1200" dirty="0" smtClean="0"/>
                <a:t>.</a:t>
              </a:r>
              <a:endParaRPr lang="ru-RU" sz="1050" kern="1200" dirty="0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1549676" y="1715179"/>
              <a:ext cx="1928034" cy="34498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ru-RU" sz="2000" b="1" dirty="0" smtClean="0">
                  <a:solidFill>
                    <a:schemeClr val="tx1"/>
                  </a:solidFill>
                </a:rPr>
                <a:t>Плательщики</a:t>
              </a:r>
              <a:endParaRPr lang="ru-RU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Прямоугольник с двумя вырезанными противолежащими углами 31"/>
            <p:cNvSpPr/>
            <p:nvPr/>
          </p:nvSpPr>
          <p:spPr>
            <a:xfrm>
              <a:off x="4728326" y="1945865"/>
              <a:ext cx="2823781" cy="665919"/>
            </a:xfrm>
            <a:prstGeom prst="snip2Diag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597700" tIns="22860" rIns="22860" bIns="22860" numCol="1" spcCol="1270" anchor="ctr" anchorCtr="0">
              <a:noAutofit/>
            </a:bodyPr>
            <a:lstStyle/>
            <a:p>
              <a:pPr lvl="0" algn="l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50" kern="1200" dirty="0" smtClean="0"/>
            </a:p>
            <a:p>
              <a:pPr lvl="0" algn="l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/>
                <a:t>Объектом налогообложения и </a:t>
              </a:r>
              <a:r>
                <a:rPr lang="ru-RU" sz="1400" b="1" kern="1200" dirty="0" smtClean="0"/>
                <a:t>налоговой базой</a:t>
              </a:r>
              <a:r>
                <a:rPr lang="ru-RU" sz="1400" kern="1200" dirty="0" smtClean="0"/>
                <a:t> является совокупный доход с учетом уменьшений и вычетов</a:t>
              </a:r>
              <a:endParaRPr lang="ru-RU" sz="1400" kern="1200" dirty="0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4652881" y="1691909"/>
              <a:ext cx="2211914" cy="44345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ru-RU" sz="2000" b="1" dirty="0" smtClean="0">
                  <a:solidFill>
                    <a:schemeClr val="tx1"/>
                  </a:solidFill>
                </a:rPr>
                <a:t>Объект </a:t>
              </a:r>
              <a:r>
                <a:rPr lang="ru-RU" sz="2000" b="1" dirty="0"/>
                <a:t>налогообложения </a:t>
              </a:r>
              <a:r>
                <a:rPr lang="ru-RU" sz="2000" b="1" dirty="0" smtClean="0">
                  <a:solidFill>
                    <a:schemeClr val="tx1"/>
                  </a:solidFill>
                </a:rPr>
                <a:t>и налогооблагаемая база</a:t>
              </a:r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34" name="Прямоугольник с двумя вырезанными противолежащими углами 33"/>
            <p:cNvSpPr/>
            <p:nvPr/>
          </p:nvSpPr>
          <p:spPr>
            <a:xfrm>
              <a:off x="4780435" y="2947672"/>
              <a:ext cx="2771672" cy="442911"/>
            </a:xfrm>
            <a:prstGeom prst="snip2Diag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597700" tIns="22860" rIns="22860" bIns="22860" numCol="1" spcCol="1270" anchor="ctr" anchorCtr="0">
              <a:noAutofit/>
            </a:bodyPr>
            <a:lstStyle/>
            <a:p>
              <a:pPr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50" b="1" kern="1200" dirty="0" smtClean="0"/>
            </a:p>
            <a:p>
              <a:pPr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50" b="1" dirty="0"/>
            </a:p>
            <a:p>
              <a:pPr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/>
                <a:t>Налоговым периодом</a:t>
              </a:r>
              <a:r>
                <a:rPr lang="ru-RU" sz="1400" kern="1200" dirty="0" smtClean="0"/>
                <a:t> является календарный год. </a:t>
              </a:r>
              <a:endParaRPr lang="ru-RU" sz="1400" dirty="0"/>
            </a:p>
            <a:p>
              <a:pPr marL="182563" lvl="0" algn="l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050" kern="1200" dirty="0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4637951" y="2736102"/>
              <a:ext cx="1927819" cy="34462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ru-RU" sz="2000" b="1" dirty="0" smtClean="0">
                  <a:solidFill>
                    <a:schemeClr val="tx1"/>
                  </a:solidFill>
                </a:rPr>
                <a:t>Налоговый период</a:t>
              </a:r>
              <a:r>
                <a:rPr lang="ru-RU" sz="2000" dirty="0" smtClean="0">
                  <a:solidFill>
                    <a:schemeClr val="tx1"/>
                  </a:solidFill>
                </a:rPr>
                <a:t> </a:t>
              </a:r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36" name="Прямоугольник с двумя вырезанными противолежащими углами 35"/>
            <p:cNvSpPr/>
            <p:nvPr/>
          </p:nvSpPr>
          <p:spPr>
            <a:xfrm>
              <a:off x="4754379" y="3835965"/>
              <a:ext cx="2823781" cy="608013"/>
            </a:xfrm>
            <a:prstGeom prst="snip2Diag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597700" tIns="22860" rIns="22860" bIns="22860" numCol="1" spcCol="1270" anchor="ctr" anchorCtr="0">
              <a:noAutofit/>
            </a:bodyPr>
            <a:lstStyle/>
            <a:p>
              <a:pPr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dirty="0"/>
                <a:t>Отчетным </a:t>
              </a:r>
              <a:r>
                <a:rPr lang="ru-RU" sz="1400" b="1" dirty="0" smtClean="0"/>
                <a:t>периодо</a:t>
              </a:r>
              <a:r>
                <a:rPr lang="ru-RU" sz="1400" b="1" kern="1200" dirty="0" smtClean="0"/>
                <a:t>м</a:t>
              </a:r>
              <a:r>
                <a:rPr lang="ru-RU" sz="1400" kern="1200" dirty="0" smtClean="0"/>
                <a:t> является квартал.</a:t>
              </a:r>
              <a:endParaRPr lang="ru-RU" sz="1400" kern="1200" dirty="0"/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4652882" y="3641051"/>
              <a:ext cx="1927819" cy="34462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ru-RU" sz="2000" b="1" dirty="0" smtClean="0">
                  <a:solidFill>
                    <a:schemeClr val="tx1"/>
                  </a:solidFill>
                </a:rPr>
                <a:t>Отчетный период</a:t>
              </a:r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38" name="Прямоугольник с двумя вырезанными противолежащими углами 37"/>
            <p:cNvSpPr/>
            <p:nvPr/>
          </p:nvSpPr>
          <p:spPr>
            <a:xfrm>
              <a:off x="1653895" y="3464459"/>
              <a:ext cx="2823781" cy="882431"/>
            </a:xfrm>
            <a:prstGeom prst="snip2Diag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597700" tIns="22860" rIns="22860" bIns="22860" numCol="1" spcCol="1270" anchor="ctr" anchorCtr="0">
              <a:noAutofit/>
            </a:bodyPr>
            <a:lstStyle/>
            <a:p>
              <a:pPr indent="177800" algn="just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dirty="0"/>
                <a:t>Базовая ставка налога с оборота установлена в размере четырех процентов от налоговой базы</a:t>
              </a:r>
              <a:r>
                <a:rPr lang="ru-RU" sz="1200" dirty="0" smtClean="0"/>
                <a:t>.</a:t>
              </a:r>
            </a:p>
            <a:p>
              <a:pPr lvl="0" indent="177800" algn="just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dirty="0"/>
                <a:t>В некоторых случаях, предусматривается применение ставок от нуля до двадцати пяти процентов от налогооблагаемой базы</a:t>
              </a:r>
              <a:r>
                <a:rPr lang="ru-RU" sz="1200" dirty="0" smtClean="0"/>
                <a:t>.</a:t>
              </a:r>
              <a:endParaRPr lang="ru-RU" sz="1200" b="1" kern="1200" dirty="0"/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1549676" y="3218271"/>
              <a:ext cx="1927819" cy="34462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lvl="0"/>
              <a:r>
                <a:rPr lang="ru-RU" sz="2000" b="1" dirty="0" smtClean="0">
                  <a:solidFill>
                    <a:schemeClr val="tx1"/>
                  </a:solidFill>
                </a:rPr>
                <a:t>Ставка налога</a:t>
              </a:r>
              <a:endParaRPr lang="ru-RU" sz="2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016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817572" y="4413041"/>
            <a:ext cx="4572000" cy="1464231"/>
          </a:xfrm>
          <a:prstGeom prst="roundRect">
            <a:avLst/>
          </a:prstGeom>
          <a:ln w="38100" cap="rnd" cmpd="tri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/>
              <a:t>порядок ведения учета и отчетности;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/>
              <a:t>условия налогообложения и уплаты иных платежей;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/>
              <a:t>порядок вывоза доли иностранного инвестора.</a:t>
            </a:r>
          </a:p>
        </p:txBody>
      </p:sp>
      <p:sp>
        <p:nvSpPr>
          <p:cNvPr id="21" name="Полилиния 20"/>
          <p:cNvSpPr/>
          <p:nvPr/>
        </p:nvSpPr>
        <p:spPr>
          <a:xfrm>
            <a:off x="5667342" y="2811239"/>
            <a:ext cx="232171" cy="87064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70644"/>
                </a:lnTo>
                <a:lnTo>
                  <a:pt x="232171" y="870644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Полилиния 21"/>
          <p:cNvSpPr/>
          <p:nvPr/>
        </p:nvSpPr>
        <p:spPr>
          <a:xfrm>
            <a:off x="5651863" y="3808685"/>
            <a:ext cx="232171" cy="87064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70644"/>
                </a:lnTo>
                <a:lnTo>
                  <a:pt x="232171" y="870644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Выгнутая вниз стрелка 7"/>
          <p:cNvSpPr/>
          <p:nvPr/>
        </p:nvSpPr>
        <p:spPr>
          <a:xfrm rot="5400000">
            <a:off x="-12951" y="4341543"/>
            <a:ext cx="1177827" cy="504869"/>
          </a:xfrm>
          <a:prstGeom prst="curvedUp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832" y="692696"/>
            <a:ext cx="8964488" cy="562074"/>
          </a:xfrm>
          <a:noFill/>
          <a:ln>
            <a:noFill/>
          </a:ln>
        </p:spPr>
        <p:txBody>
          <a:bodyPr>
            <a:noAutofit/>
          </a:bodyPr>
          <a:lstStyle/>
          <a:p>
            <a:pPr algn="l"/>
            <a:r>
              <a:rPr lang="ru-RU" sz="3600" b="1" dirty="0" smtClean="0"/>
              <a:t>Соглашения о разделе продукции</a:t>
            </a:r>
            <a:r>
              <a:rPr lang="en-US" sz="3600" b="1" dirty="0" smtClean="0"/>
              <a:t> (</a:t>
            </a:r>
            <a:r>
              <a:rPr lang="ru-RU" sz="3600" b="1" dirty="0" smtClean="0"/>
              <a:t>СРП</a:t>
            </a:r>
            <a:r>
              <a:rPr lang="en-US" sz="3600" b="1" dirty="0" smtClean="0"/>
              <a:t>)</a:t>
            </a:r>
            <a:endParaRPr lang="ru-RU" sz="3600" b="1" dirty="0"/>
          </a:p>
        </p:txBody>
      </p:sp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539552" y="1556792"/>
            <a:ext cx="4592136" cy="1763078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smtClean="0"/>
              <a:t>СРП применяется иностранным инвестором в сфере поиска, разведки </a:t>
            </a:r>
            <a:r>
              <a:rPr lang="ru-RU" dirty="0"/>
              <a:t>месторождений и </a:t>
            </a:r>
            <a:r>
              <a:rPr lang="ru-RU" dirty="0" smtClean="0"/>
              <a:t>добычи </a:t>
            </a:r>
            <a:r>
              <a:rPr lang="ru-RU" dirty="0"/>
              <a:t>полезных ископаемых на </a:t>
            </a:r>
            <a:r>
              <a:rPr lang="ru-RU" dirty="0" smtClean="0"/>
              <a:t>определенном участке </a:t>
            </a:r>
            <a:r>
              <a:rPr lang="ru-RU" dirty="0"/>
              <a:t>недр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37044" y="3789040"/>
            <a:ext cx="4572000" cy="715089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indent="177800" algn="just"/>
            <a:r>
              <a:rPr lang="ru-RU" dirty="0"/>
              <a:t>Соглашение о разделе продукции предусматривает</a:t>
            </a:r>
            <a:r>
              <a:rPr lang="ru-RU" dirty="0" smtClean="0"/>
              <a:t>:</a:t>
            </a:r>
            <a:endParaRPr lang="ru-RU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5292081" y="1692077"/>
            <a:ext cx="3590797" cy="4761259"/>
            <a:chOff x="3324678" y="1397496"/>
            <a:chExt cx="3168350" cy="4761259"/>
          </a:xfrm>
        </p:grpSpPr>
        <p:sp>
          <p:nvSpPr>
            <p:cNvPr id="12" name="Полилиния 11"/>
            <p:cNvSpPr/>
            <p:nvPr/>
          </p:nvSpPr>
          <p:spPr>
            <a:xfrm>
              <a:off x="3643312" y="1932111"/>
              <a:ext cx="232171" cy="87064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870644"/>
                  </a:lnTo>
                  <a:lnTo>
                    <a:pt x="232171" y="870644"/>
                  </a:lnTo>
                </a:path>
              </a:pathLst>
            </a:custGeom>
            <a:noFill/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4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Полилиния 12"/>
            <p:cNvSpPr/>
            <p:nvPr/>
          </p:nvSpPr>
          <p:spPr>
            <a:xfrm>
              <a:off x="3875483" y="2620382"/>
              <a:ext cx="2617545" cy="463857"/>
            </a:xfrm>
            <a:custGeom>
              <a:avLst/>
              <a:gdLst>
                <a:gd name="connsiteX0" fmla="*/ 0 w 1857374"/>
                <a:gd name="connsiteY0" fmla="*/ 116086 h 1160859"/>
                <a:gd name="connsiteX1" fmla="*/ 116086 w 1857374"/>
                <a:gd name="connsiteY1" fmla="*/ 0 h 1160859"/>
                <a:gd name="connsiteX2" fmla="*/ 1741288 w 1857374"/>
                <a:gd name="connsiteY2" fmla="*/ 0 h 1160859"/>
                <a:gd name="connsiteX3" fmla="*/ 1857374 w 1857374"/>
                <a:gd name="connsiteY3" fmla="*/ 116086 h 1160859"/>
                <a:gd name="connsiteX4" fmla="*/ 1857374 w 1857374"/>
                <a:gd name="connsiteY4" fmla="*/ 1044773 h 1160859"/>
                <a:gd name="connsiteX5" fmla="*/ 1741288 w 1857374"/>
                <a:gd name="connsiteY5" fmla="*/ 1160859 h 1160859"/>
                <a:gd name="connsiteX6" fmla="*/ 116086 w 1857374"/>
                <a:gd name="connsiteY6" fmla="*/ 1160859 h 1160859"/>
                <a:gd name="connsiteX7" fmla="*/ 0 w 1857374"/>
                <a:gd name="connsiteY7" fmla="*/ 1044773 h 1160859"/>
                <a:gd name="connsiteX8" fmla="*/ 0 w 1857374"/>
                <a:gd name="connsiteY8" fmla="*/ 116086 h 1160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57374" h="1160859">
                  <a:moveTo>
                    <a:pt x="0" y="116086"/>
                  </a:moveTo>
                  <a:cubicBezTo>
                    <a:pt x="0" y="51973"/>
                    <a:pt x="51973" y="0"/>
                    <a:pt x="116086" y="0"/>
                  </a:cubicBezTo>
                  <a:lnTo>
                    <a:pt x="1741288" y="0"/>
                  </a:lnTo>
                  <a:cubicBezTo>
                    <a:pt x="1805401" y="0"/>
                    <a:pt x="1857374" y="51973"/>
                    <a:pt x="1857374" y="116086"/>
                  </a:cubicBezTo>
                  <a:lnTo>
                    <a:pt x="1857374" y="1044773"/>
                  </a:lnTo>
                  <a:cubicBezTo>
                    <a:pt x="1857374" y="1108886"/>
                    <a:pt x="1805401" y="1160859"/>
                    <a:pt x="1741288" y="1160859"/>
                  </a:cubicBezTo>
                  <a:lnTo>
                    <a:pt x="116086" y="1160859"/>
                  </a:lnTo>
                  <a:cubicBezTo>
                    <a:pt x="51973" y="1160859"/>
                    <a:pt x="0" y="1108886"/>
                    <a:pt x="0" y="1044773"/>
                  </a:cubicBezTo>
                  <a:lnTo>
                    <a:pt x="0" y="116086"/>
                  </a:lnTo>
                  <a:close/>
                </a:path>
              </a:pathLst>
            </a:cu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119725" tIns="91150" rIns="119725" bIns="91150" numCol="1" spcCol="1270" anchor="ctr" anchorCtr="0">
              <a:noAutofit/>
            </a:bodyPr>
            <a:lstStyle/>
            <a:p>
              <a:pPr lvl="0" defTabSz="2000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 smtClean="0"/>
                <a:t>Налог на прибыль</a:t>
              </a:r>
              <a:endParaRPr lang="ru-RU" sz="2000" kern="1200" dirty="0"/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3643312" y="2558355"/>
              <a:ext cx="232171" cy="232171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321718"/>
                  </a:lnTo>
                  <a:lnTo>
                    <a:pt x="232171" y="2321718"/>
                  </a:lnTo>
                </a:path>
              </a:pathLst>
            </a:custGeom>
            <a:noFill/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4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Полилиния 14"/>
            <p:cNvSpPr/>
            <p:nvPr/>
          </p:nvSpPr>
          <p:spPr>
            <a:xfrm>
              <a:off x="3875484" y="3156247"/>
              <a:ext cx="2617544" cy="440779"/>
            </a:xfrm>
            <a:custGeom>
              <a:avLst/>
              <a:gdLst>
                <a:gd name="connsiteX0" fmla="*/ 0 w 1857374"/>
                <a:gd name="connsiteY0" fmla="*/ 116086 h 1160859"/>
                <a:gd name="connsiteX1" fmla="*/ 116086 w 1857374"/>
                <a:gd name="connsiteY1" fmla="*/ 0 h 1160859"/>
                <a:gd name="connsiteX2" fmla="*/ 1741288 w 1857374"/>
                <a:gd name="connsiteY2" fmla="*/ 0 h 1160859"/>
                <a:gd name="connsiteX3" fmla="*/ 1857374 w 1857374"/>
                <a:gd name="connsiteY3" fmla="*/ 116086 h 1160859"/>
                <a:gd name="connsiteX4" fmla="*/ 1857374 w 1857374"/>
                <a:gd name="connsiteY4" fmla="*/ 1044773 h 1160859"/>
                <a:gd name="connsiteX5" fmla="*/ 1741288 w 1857374"/>
                <a:gd name="connsiteY5" fmla="*/ 1160859 h 1160859"/>
                <a:gd name="connsiteX6" fmla="*/ 116086 w 1857374"/>
                <a:gd name="connsiteY6" fmla="*/ 1160859 h 1160859"/>
                <a:gd name="connsiteX7" fmla="*/ 0 w 1857374"/>
                <a:gd name="connsiteY7" fmla="*/ 1044773 h 1160859"/>
                <a:gd name="connsiteX8" fmla="*/ 0 w 1857374"/>
                <a:gd name="connsiteY8" fmla="*/ 116086 h 1160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57374" h="1160859">
                  <a:moveTo>
                    <a:pt x="0" y="116086"/>
                  </a:moveTo>
                  <a:cubicBezTo>
                    <a:pt x="0" y="51973"/>
                    <a:pt x="51973" y="0"/>
                    <a:pt x="116086" y="0"/>
                  </a:cubicBezTo>
                  <a:lnTo>
                    <a:pt x="1741288" y="0"/>
                  </a:lnTo>
                  <a:cubicBezTo>
                    <a:pt x="1805401" y="0"/>
                    <a:pt x="1857374" y="51973"/>
                    <a:pt x="1857374" y="116086"/>
                  </a:cubicBezTo>
                  <a:lnTo>
                    <a:pt x="1857374" y="1044773"/>
                  </a:lnTo>
                  <a:cubicBezTo>
                    <a:pt x="1857374" y="1108886"/>
                    <a:pt x="1805401" y="1160859"/>
                    <a:pt x="1741288" y="1160859"/>
                  </a:cubicBezTo>
                  <a:lnTo>
                    <a:pt x="116086" y="1160859"/>
                  </a:lnTo>
                  <a:cubicBezTo>
                    <a:pt x="51973" y="1160859"/>
                    <a:pt x="0" y="1108886"/>
                    <a:pt x="0" y="1044773"/>
                  </a:cubicBezTo>
                  <a:lnTo>
                    <a:pt x="0" y="116086"/>
                  </a:lnTo>
                  <a:close/>
                </a:path>
              </a:pathLst>
            </a:cu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119725" tIns="91150" rIns="119725" bIns="91150" numCol="1" spcCol="1270" anchor="ctr" anchorCtr="0">
              <a:noAutofit/>
            </a:bodyPr>
            <a:lstStyle/>
            <a:p>
              <a:pPr defTabSz="2000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 smtClean="0">
                  <a:solidFill>
                    <a:schemeClr val="dk1"/>
                  </a:solidFill>
                </a:rPr>
                <a:t>НДС</a:t>
              </a:r>
              <a:endParaRPr lang="ru-RU" sz="2000" dirty="0">
                <a:solidFill>
                  <a:schemeClr val="dk1"/>
                </a:solidFill>
              </a:endParaRPr>
            </a:p>
          </p:txBody>
        </p:sp>
        <p:sp>
          <p:nvSpPr>
            <p:cNvPr id="16" name="Полилиния 15"/>
            <p:cNvSpPr/>
            <p:nvPr/>
          </p:nvSpPr>
          <p:spPr>
            <a:xfrm>
              <a:off x="3875484" y="3665001"/>
              <a:ext cx="2617544" cy="440779"/>
            </a:xfrm>
            <a:custGeom>
              <a:avLst/>
              <a:gdLst>
                <a:gd name="connsiteX0" fmla="*/ 0 w 1857374"/>
                <a:gd name="connsiteY0" fmla="*/ 116086 h 1160859"/>
                <a:gd name="connsiteX1" fmla="*/ 116086 w 1857374"/>
                <a:gd name="connsiteY1" fmla="*/ 0 h 1160859"/>
                <a:gd name="connsiteX2" fmla="*/ 1741288 w 1857374"/>
                <a:gd name="connsiteY2" fmla="*/ 0 h 1160859"/>
                <a:gd name="connsiteX3" fmla="*/ 1857374 w 1857374"/>
                <a:gd name="connsiteY3" fmla="*/ 116086 h 1160859"/>
                <a:gd name="connsiteX4" fmla="*/ 1857374 w 1857374"/>
                <a:gd name="connsiteY4" fmla="*/ 1044773 h 1160859"/>
                <a:gd name="connsiteX5" fmla="*/ 1741288 w 1857374"/>
                <a:gd name="connsiteY5" fmla="*/ 1160859 h 1160859"/>
                <a:gd name="connsiteX6" fmla="*/ 116086 w 1857374"/>
                <a:gd name="connsiteY6" fmla="*/ 1160859 h 1160859"/>
                <a:gd name="connsiteX7" fmla="*/ 0 w 1857374"/>
                <a:gd name="connsiteY7" fmla="*/ 1044773 h 1160859"/>
                <a:gd name="connsiteX8" fmla="*/ 0 w 1857374"/>
                <a:gd name="connsiteY8" fmla="*/ 116086 h 1160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57374" h="1160859">
                  <a:moveTo>
                    <a:pt x="0" y="116086"/>
                  </a:moveTo>
                  <a:cubicBezTo>
                    <a:pt x="0" y="51973"/>
                    <a:pt x="51973" y="0"/>
                    <a:pt x="116086" y="0"/>
                  </a:cubicBezTo>
                  <a:lnTo>
                    <a:pt x="1741288" y="0"/>
                  </a:lnTo>
                  <a:cubicBezTo>
                    <a:pt x="1805401" y="0"/>
                    <a:pt x="1857374" y="51973"/>
                    <a:pt x="1857374" y="116086"/>
                  </a:cubicBezTo>
                  <a:lnTo>
                    <a:pt x="1857374" y="1044773"/>
                  </a:lnTo>
                  <a:cubicBezTo>
                    <a:pt x="1857374" y="1108886"/>
                    <a:pt x="1805401" y="1160859"/>
                    <a:pt x="1741288" y="1160859"/>
                  </a:cubicBezTo>
                  <a:lnTo>
                    <a:pt x="116086" y="1160859"/>
                  </a:lnTo>
                  <a:cubicBezTo>
                    <a:pt x="51973" y="1160859"/>
                    <a:pt x="0" y="1108886"/>
                    <a:pt x="0" y="1044773"/>
                  </a:cubicBezTo>
                  <a:lnTo>
                    <a:pt x="0" y="116086"/>
                  </a:lnTo>
                  <a:close/>
                </a:path>
              </a:pathLst>
            </a:custGeom>
          </p:spPr>
          <p:style>
            <a:lnRef idx="2">
              <a:schemeClr val="accent4">
                <a:hueOff val="-4464770"/>
                <a:satOff val="26899"/>
                <a:lumOff val="2156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9725" tIns="91150" rIns="119725" bIns="91150" numCol="1" spcCol="1270" anchor="ctr" anchorCtr="0">
              <a:noAutofit/>
            </a:bodyPr>
            <a:lstStyle/>
            <a:p>
              <a:pPr lvl="0" defTabSz="2000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 smtClean="0"/>
                <a:t>Земельный налог</a:t>
              </a:r>
              <a:endParaRPr lang="ru-RU" sz="2000" kern="1200" dirty="0"/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3875482" y="4164359"/>
              <a:ext cx="2617545" cy="440779"/>
            </a:xfrm>
            <a:custGeom>
              <a:avLst/>
              <a:gdLst>
                <a:gd name="connsiteX0" fmla="*/ 0 w 1857374"/>
                <a:gd name="connsiteY0" fmla="*/ 116086 h 1160859"/>
                <a:gd name="connsiteX1" fmla="*/ 116086 w 1857374"/>
                <a:gd name="connsiteY1" fmla="*/ 0 h 1160859"/>
                <a:gd name="connsiteX2" fmla="*/ 1741288 w 1857374"/>
                <a:gd name="connsiteY2" fmla="*/ 0 h 1160859"/>
                <a:gd name="connsiteX3" fmla="*/ 1857374 w 1857374"/>
                <a:gd name="connsiteY3" fmla="*/ 116086 h 1160859"/>
                <a:gd name="connsiteX4" fmla="*/ 1857374 w 1857374"/>
                <a:gd name="connsiteY4" fmla="*/ 1044773 h 1160859"/>
                <a:gd name="connsiteX5" fmla="*/ 1741288 w 1857374"/>
                <a:gd name="connsiteY5" fmla="*/ 1160859 h 1160859"/>
                <a:gd name="connsiteX6" fmla="*/ 116086 w 1857374"/>
                <a:gd name="connsiteY6" fmla="*/ 1160859 h 1160859"/>
                <a:gd name="connsiteX7" fmla="*/ 0 w 1857374"/>
                <a:gd name="connsiteY7" fmla="*/ 1044773 h 1160859"/>
                <a:gd name="connsiteX8" fmla="*/ 0 w 1857374"/>
                <a:gd name="connsiteY8" fmla="*/ 116086 h 1160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57374" h="1160859">
                  <a:moveTo>
                    <a:pt x="0" y="116086"/>
                  </a:moveTo>
                  <a:cubicBezTo>
                    <a:pt x="0" y="51973"/>
                    <a:pt x="51973" y="0"/>
                    <a:pt x="116086" y="0"/>
                  </a:cubicBezTo>
                  <a:lnTo>
                    <a:pt x="1741288" y="0"/>
                  </a:lnTo>
                  <a:cubicBezTo>
                    <a:pt x="1805401" y="0"/>
                    <a:pt x="1857374" y="51973"/>
                    <a:pt x="1857374" y="116086"/>
                  </a:cubicBezTo>
                  <a:lnTo>
                    <a:pt x="1857374" y="1044773"/>
                  </a:lnTo>
                  <a:cubicBezTo>
                    <a:pt x="1857374" y="1108886"/>
                    <a:pt x="1805401" y="1160859"/>
                    <a:pt x="1741288" y="1160859"/>
                  </a:cubicBezTo>
                  <a:lnTo>
                    <a:pt x="116086" y="1160859"/>
                  </a:lnTo>
                  <a:cubicBezTo>
                    <a:pt x="51973" y="1160859"/>
                    <a:pt x="0" y="1108886"/>
                    <a:pt x="0" y="1044773"/>
                  </a:cubicBezTo>
                  <a:lnTo>
                    <a:pt x="0" y="116086"/>
                  </a:lnTo>
                  <a:close/>
                </a:path>
              </a:pathLst>
            </a:custGeom>
          </p:spPr>
          <p:style>
            <a:lnRef idx="2">
              <a:schemeClr val="accent4">
                <a:hueOff val="-4464770"/>
                <a:satOff val="26899"/>
                <a:lumOff val="2156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9725" tIns="91150" rIns="119725" bIns="91150" numCol="1" spcCol="1270" anchor="ctr" anchorCtr="0">
              <a:noAutofit/>
            </a:bodyPr>
            <a:lstStyle/>
            <a:p>
              <a:pPr lvl="0" defTabSz="2000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/>
                <a:t>Налог на пользование водными ресурсами</a:t>
              </a:r>
              <a:endParaRPr lang="ru-RU" sz="1600" kern="1200" dirty="0"/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3874306" y="4659683"/>
              <a:ext cx="2618721" cy="440779"/>
            </a:xfrm>
            <a:custGeom>
              <a:avLst/>
              <a:gdLst>
                <a:gd name="connsiteX0" fmla="*/ 0 w 1857374"/>
                <a:gd name="connsiteY0" fmla="*/ 116086 h 1160859"/>
                <a:gd name="connsiteX1" fmla="*/ 116086 w 1857374"/>
                <a:gd name="connsiteY1" fmla="*/ 0 h 1160859"/>
                <a:gd name="connsiteX2" fmla="*/ 1741288 w 1857374"/>
                <a:gd name="connsiteY2" fmla="*/ 0 h 1160859"/>
                <a:gd name="connsiteX3" fmla="*/ 1857374 w 1857374"/>
                <a:gd name="connsiteY3" fmla="*/ 116086 h 1160859"/>
                <a:gd name="connsiteX4" fmla="*/ 1857374 w 1857374"/>
                <a:gd name="connsiteY4" fmla="*/ 1044773 h 1160859"/>
                <a:gd name="connsiteX5" fmla="*/ 1741288 w 1857374"/>
                <a:gd name="connsiteY5" fmla="*/ 1160859 h 1160859"/>
                <a:gd name="connsiteX6" fmla="*/ 116086 w 1857374"/>
                <a:gd name="connsiteY6" fmla="*/ 1160859 h 1160859"/>
                <a:gd name="connsiteX7" fmla="*/ 0 w 1857374"/>
                <a:gd name="connsiteY7" fmla="*/ 1044773 h 1160859"/>
                <a:gd name="connsiteX8" fmla="*/ 0 w 1857374"/>
                <a:gd name="connsiteY8" fmla="*/ 116086 h 1160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57374" h="1160859">
                  <a:moveTo>
                    <a:pt x="0" y="116086"/>
                  </a:moveTo>
                  <a:cubicBezTo>
                    <a:pt x="0" y="51973"/>
                    <a:pt x="51973" y="0"/>
                    <a:pt x="116086" y="0"/>
                  </a:cubicBezTo>
                  <a:lnTo>
                    <a:pt x="1741288" y="0"/>
                  </a:lnTo>
                  <a:cubicBezTo>
                    <a:pt x="1805401" y="0"/>
                    <a:pt x="1857374" y="51973"/>
                    <a:pt x="1857374" y="116086"/>
                  </a:cubicBezTo>
                  <a:lnTo>
                    <a:pt x="1857374" y="1044773"/>
                  </a:lnTo>
                  <a:cubicBezTo>
                    <a:pt x="1857374" y="1108886"/>
                    <a:pt x="1805401" y="1160859"/>
                    <a:pt x="1741288" y="1160859"/>
                  </a:cubicBezTo>
                  <a:lnTo>
                    <a:pt x="116086" y="1160859"/>
                  </a:lnTo>
                  <a:cubicBezTo>
                    <a:pt x="51973" y="1160859"/>
                    <a:pt x="0" y="1108886"/>
                    <a:pt x="0" y="1044773"/>
                  </a:cubicBezTo>
                  <a:lnTo>
                    <a:pt x="0" y="116086"/>
                  </a:lnTo>
                  <a:close/>
                </a:path>
              </a:pathLst>
            </a:custGeom>
          </p:spPr>
          <p:style>
            <a:lnRef idx="2">
              <a:schemeClr val="accent4">
                <a:hueOff val="-4464770"/>
                <a:satOff val="26899"/>
                <a:lumOff val="2156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9725" tIns="91150" rIns="119725" bIns="91150" numCol="1" spcCol="1270" anchor="ctr" anchorCtr="0">
              <a:noAutofit/>
            </a:bodyPr>
            <a:lstStyle/>
            <a:p>
              <a:pPr lvl="0" defTabSz="2000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/>
                <a:t>Налог на пользование недрами</a:t>
              </a:r>
              <a:endParaRPr lang="ru-RU" sz="1600" kern="1200" dirty="0"/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3875484" y="5172471"/>
              <a:ext cx="2617544" cy="440779"/>
            </a:xfrm>
            <a:custGeom>
              <a:avLst/>
              <a:gdLst>
                <a:gd name="connsiteX0" fmla="*/ 0 w 1857374"/>
                <a:gd name="connsiteY0" fmla="*/ 116086 h 1160859"/>
                <a:gd name="connsiteX1" fmla="*/ 116086 w 1857374"/>
                <a:gd name="connsiteY1" fmla="*/ 0 h 1160859"/>
                <a:gd name="connsiteX2" fmla="*/ 1741288 w 1857374"/>
                <a:gd name="connsiteY2" fmla="*/ 0 h 1160859"/>
                <a:gd name="connsiteX3" fmla="*/ 1857374 w 1857374"/>
                <a:gd name="connsiteY3" fmla="*/ 116086 h 1160859"/>
                <a:gd name="connsiteX4" fmla="*/ 1857374 w 1857374"/>
                <a:gd name="connsiteY4" fmla="*/ 1044773 h 1160859"/>
                <a:gd name="connsiteX5" fmla="*/ 1741288 w 1857374"/>
                <a:gd name="connsiteY5" fmla="*/ 1160859 h 1160859"/>
                <a:gd name="connsiteX6" fmla="*/ 116086 w 1857374"/>
                <a:gd name="connsiteY6" fmla="*/ 1160859 h 1160859"/>
                <a:gd name="connsiteX7" fmla="*/ 0 w 1857374"/>
                <a:gd name="connsiteY7" fmla="*/ 1044773 h 1160859"/>
                <a:gd name="connsiteX8" fmla="*/ 0 w 1857374"/>
                <a:gd name="connsiteY8" fmla="*/ 116086 h 1160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57374" h="1160859">
                  <a:moveTo>
                    <a:pt x="0" y="116086"/>
                  </a:moveTo>
                  <a:cubicBezTo>
                    <a:pt x="0" y="51973"/>
                    <a:pt x="51973" y="0"/>
                    <a:pt x="116086" y="0"/>
                  </a:cubicBezTo>
                  <a:lnTo>
                    <a:pt x="1741288" y="0"/>
                  </a:lnTo>
                  <a:cubicBezTo>
                    <a:pt x="1805401" y="0"/>
                    <a:pt x="1857374" y="51973"/>
                    <a:pt x="1857374" y="116086"/>
                  </a:cubicBezTo>
                  <a:lnTo>
                    <a:pt x="1857374" y="1044773"/>
                  </a:lnTo>
                  <a:cubicBezTo>
                    <a:pt x="1857374" y="1108886"/>
                    <a:pt x="1805401" y="1160859"/>
                    <a:pt x="1741288" y="1160859"/>
                  </a:cubicBezTo>
                  <a:lnTo>
                    <a:pt x="116086" y="1160859"/>
                  </a:lnTo>
                  <a:cubicBezTo>
                    <a:pt x="51973" y="1160859"/>
                    <a:pt x="0" y="1108886"/>
                    <a:pt x="0" y="1044773"/>
                  </a:cubicBezTo>
                  <a:lnTo>
                    <a:pt x="0" y="116086"/>
                  </a:lnTo>
                  <a:close/>
                </a:path>
              </a:pathLst>
            </a:custGeom>
          </p:spPr>
          <p:style>
            <a:lnRef idx="2">
              <a:schemeClr val="accent4">
                <a:hueOff val="-4464770"/>
                <a:satOff val="26899"/>
                <a:lumOff val="2156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9725" tIns="91150" rIns="119725" bIns="91150" numCol="1" spcCol="1270" anchor="ctr" anchorCtr="0">
              <a:noAutofit/>
            </a:bodyPr>
            <a:lstStyle/>
            <a:p>
              <a:pPr lvl="0" defTabSz="2000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 smtClean="0"/>
                <a:t>Социальный налог</a:t>
              </a:r>
              <a:endParaRPr lang="ru-RU" sz="2000" kern="1200" dirty="0"/>
            </a:p>
          </p:txBody>
        </p:sp>
        <p:sp>
          <p:nvSpPr>
            <p:cNvPr id="20" name="Полилиния 19"/>
            <p:cNvSpPr/>
            <p:nvPr/>
          </p:nvSpPr>
          <p:spPr>
            <a:xfrm>
              <a:off x="3875483" y="5717976"/>
              <a:ext cx="2617543" cy="440779"/>
            </a:xfrm>
            <a:custGeom>
              <a:avLst/>
              <a:gdLst>
                <a:gd name="connsiteX0" fmla="*/ 0 w 1857374"/>
                <a:gd name="connsiteY0" fmla="*/ 116086 h 1160859"/>
                <a:gd name="connsiteX1" fmla="*/ 116086 w 1857374"/>
                <a:gd name="connsiteY1" fmla="*/ 0 h 1160859"/>
                <a:gd name="connsiteX2" fmla="*/ 1741288 w 1857374"/>
                <a:gd name="connsiteY2" fmla="*/ 0 h 1160859"/>
                <a:gd name="connsiteX3" fmla="*/ 1857374 w 1857374"/>
                <a:gd name="connsiteY3" fmla="*/ 116086 h 1160859"/>
                <a:gd name="connsiteX4" fmla="*/ 1857374 w 1857374"/>
                <a:gd name="connsiteY4" fmla="*/ 1044773 h 1160859"/>
                <a:gd name="connsiteX5" fmla="*/ 1741288 w 1857374"/>
                <a:gd name="connsiteY5" fmla="*/ 1160859 h 1160859"/>
                <a:gd name="connsiteX6" fmla="*/ 116086 w 1857374"/>
                <a:gd name="connsiteY6" fmla="*/ 1160859 h 1160859"/>
                <a:gd name="connsiteX7" fmla="*/ 0 w 1857374"/>
                <a:gd name="connsiteY7" fmla="*/ 1044773 h 1160859"/>
                <a:gd name="connsiteX8" fmla="*/ 0 w 1857374"/>
                <a:gd name="connsiteY8" fmla="*/ 116086 h 1160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57374" h="1160859">
                  <a:moveTo>
                    <a:pt x="0" y="116086"/>
                  </a:moveTo>
                  <a:cubicBezTo>
                    <a:pt x="0" y="51973"/>
                    <a:pt x="51973" y="0"/>
                    <a:pt x="116086" y="0"/>
                  </a:cubicBezTo>
                  <a:lnTo>
                    <a:pt x="1741288" y="0"/>
                  </a:lnTo>
                  <a:cubicBezTo>
                    <a:pt x="1805401" y="0"/>
                    <a:pt x="1857374" y="51973"/>
                    <a:pt x="1857374" y="116086"/>
                  </a:cubicBezTo>
                  <a:lnTo>
                    <a:pt x="1857374" y="1044773"/>
                  </a:lnTo>
                  <a:cubicBezTo>
                    <a:pt x="1857374" y="1108886"/>
                    <a:pt x="1805401" y="1160859"/>
                    <a:pt x="1741288" y="1160859"/>
                  </a:cubicBezTo>
                  <a:lnTo>
                    <a:pt x="116086" y="1160859"/>
                  </a:lnTo>
                  <a:cubicBezTo>
                    <a:pt x="51973" y="1160859"/>
                    <a:pt x="0" y="1108886"/>
                    <a:pt x="0" y="1044773"/>
                  </a:cubicBezTo>
                  <a:lnTo>
                    <a:pt x="0" y="116086"/>
                  </a:lnTo>
                  <a:close/>
                </a:path>
              </a:pathLst>
            </a:custGeom>
          </p:spPr>
          <p:style>
            <a:lnRef idx="2">
              <a:schemeClr val="accent4">
                <a:hueOff val="-4464770"/>
                <a:satOff val="26899"/>
                <a:lumOff val="2156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9725" tIns="91150" rIns="119725" bIns="91150" numCol="1" spcCol="1270" anchor="ctr" anchorCtr="0">
              <a:noAutofit/>
            </a:bodyPr>
            <a:lstStyle/>
            <a:p>
              <a:pPr lvl="0" defTabSz="2000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 smtClean="0"/>
                <a:t>Акцизный налог</a:t>
              </a:r>
              <a:endParaRPr lang="ru-RU" sz="2000" kern="1200" dirty="0"/>
            </a:p>
          </p:txBody>
        </p:sp>
        <p:sp>
          <p:nvSpPr>
            <p:cNvPr id="24" name="Полилиния 23"/>
            <p:cNvSpPr/>
            <p:nvPr/>
          </p:nvSpPr>
          <p:spPr>
            <a:xfrm>
              <a:off x="3642134" y="3087164"/>
              <a:ext cx="232171" cy="232171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321718"/>
                  </a:lnTo>
                  <a:lnTo>
                    <a:pt x="232171" y="2321718"/>
                  </a:lnTo>
                </a:path>
              </a:pathLst>
            </a:custGeom>
            <a:noFill/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4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Полилиния 24"/>
            <p:cNvSpPr/>
            <p:nvPr/>
          </p:nvSpPr>
          <p:spPr>
            <a:xfrm>
              <a:off x="3642133" y="3597026"/>
              <a:ext cx="232171" cy="232171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321718"/>
                  </a:lnTo>
                  <a:lnTo>
                    <a:pt x="232171" y="2321718"/>
                  </a:lnTo>
                </a:path>
              </a:pathLst>
            </a:custGeom>
            <a:noFill/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4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Полилиния 10"/>
            <p:cNvSpPr/>
            <p:nvPr/>
          </p:nvSpPr>
          <p:spPr>
            <a:xfrm>
              <a:off x="3324678" y="1397496"/>
              <a:ext cx="2922677" cy="1160859"/>
            </a:xfrm>
            <a:custGeom>
              <a:avLst/>
              <a:gdLst>
                <a:gd name="connsiteX0" fmla="*/ 0 w 2321718"/>
                <a:gd name="connsiteY0" fmla="*/ 116086 h 1160859"/>
                <a:gd name="connsiteX1" fmla="*/ 116086 w 2321718"/>
                <a:gd name="connsiteY1" fmla="*/ 0 h 1160859"/>
                <a:gd name="connsiteX2" fmla="*/ 2205632 w 2321718"/>
                <a:gd name="connsiteY2" fmla="*/ 0 h 1160859"/>
                <a:gd name="connsiteX3" fmla="*/ 2321718 w 2321718"/>
                <a:gd name="connsiteY3" fmla="*/ 116086 h 1160859"/>
                <a:gd name="connsiteX4" fmla="*/ 2321718 w 2321718"/>
                <a:gd name="connsiteY4" fmla="*/ 1044773 h 1160859"/>
                <a:gd name="connsiteX5" fmla="*/ 2205632 w 2321718"/>
                <a:gd name="connsiteY5" fmla="*/ 1160859 h 1160859"/>
                <a:gd name="connsiteX6" fmla="*/ 116086 w 2321718"/>
                <a:gd name="connsiteY6" fmla="*/ 1160859 h 1160859"/>
                <a:gd name="connsiteX7" fmla="*/ 0 w 2321718"/>
                <a:gd name="connsiteY7" fmla="*/ 1044773 h 1160859"/>
                <a:gd name="connsiteX8" fmla="*/ 0 w 2321718"/>
                <a:gd name="connsiteY8" fmla="*/ 116086 h 1160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21718" h="1160859">
                  <a:moveTo>
                    <a:pt x="0" y="116086"/>
                  </a:moveTo>
                  <a:cubicBezTo>
                    <a:pt x="0" y="51973"/>
                    <a:pt x="51973" y="0"/>
                    <a:pt x="116086" y="0"/>
                  </a:cubicBezTo>
                  <a:lnTo>
                    <a:pt x="2205632" y="0"/>
                  </a:lnTo>
                  <a:cubicBezTo>
                    <a:pt x="2269745" y="0"/>
                    <a:pt x="2321718" y="51973"/>
                    <a:pt x="2321718" y="116086"/>
                  </a:cubicBezTo>
                  <a:lnTo>
                    <a:pt x="2321718" y="1044773"/>
                  </a:lnTo>
                  <a:cubicBezTo>
                    <a:pt x="2321718" y="1108886"/>
                    <a:pt x="2269745" y="1160859"/>
                    <a:pt x="2205632" y="1160859"/>
                  </a:cubicBezTo>
                  <a:lnTo>
                    <a:pt x="116086" y="1160859"/>
                  </a:lnTo>
                  <a:cubicBezTo>
                    <a:pt x="51973" y="1160859"/>
                    <a:pt x="0" y="1108886"/>
                    <a:pt x="0" y="1044773"/>
                  </a:cubicBezTo>
                  <a:lnTo>
                    <a:pt x="0" y="116086"/>
                  </a:lnTo>
                  <a:close/>
                </a:path>
              </a:pathLst>
            </a:cu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142585" tIns="106390" rIns="142585" bIns="106390" numCol="1" spcCol="1270" anchor="ctr" anchorCtr="0">
              <a:noAutofit/>
            </a:bodyPr>
            <a:lstStyle/>
            <a:p>
              <a:pPr lvl="0" defTabSz="2533650">
                <a:lnSpc>
                  <a:spcPct val="90000"/>
                </a:lnSpc>
                <a:spcBef>
                  <a:spcPct val="0"/>
                </a:spcBef>
              </a:pPr>
              <a:r>
                <a:rPr lang="ru-RU" sz="1600" b="1" i="1" kern="1200" dirty="0" smtClean="0">
                  <a:solidFill>
                    <a:schemeClr val="tx1"/>
                  </a:solidFill>
                </a:rPr>
                <a:t>Иностранный инвестор  </a:t>
              </a:r>
              <a:r>
                <a:rPr lang="ru-RU" sz="1600" b="1" i="1" dirty="0" smtClean="0">
                  <a:solidFill>
                    <a:schemeClr val="tx1"/>
                  </a:solidFill>
                </a:rPr>
                <a:t>за </a:t>
              </a:r>
              <a:r>
                <a:rPr lang="ru-RU" sz="1600" b="1" i="1" dirty="0">
                  <a:solidFill>
                    <a:schemeClr val="tx1"/>
                  </a:solidFill>
                </a:rPr>
                <a:t>исключением случаев, </a:t>
              </a:r>
              <a:r>
                <a:rPr lang="ru-RU" sz="1600" b="1" i="1" dirty="0" smtClean="0">
                  <a:solidFill>
                    <a:schemeClr val="tx1"/>
                  </a:solidFill>
                </a:rPr>
                <a:t>предусмотренных в СРП </a:t>
              </a:r>
              <a:r>
                <a:rPr lang="ru-RU" sz="1600" b="1" i="1" kern="1200" dirty="0" smtClean="0">
                  <a:solidFill>
                    <a:schemeClr val="tx1"/>
                  </a:solidFill>
                </a:rPr>
                <a:t>уплачивает следующие налоги:</a:t>
              </a:r>
              <a:endParaRPr lang="ru-RU" sz="1600" b="1" i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Полилиния 22"/>
          <p:cNvSpPr/>
          <p:nvPr/>
        </p:nvSpPr>
        <p:spPr>
          <a:xfrm>
            <a:off x="5660489" y="3350444"/>
            <a:ext cx="232171" cy="87064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70644"/>
                </a:lnTo>
                <a:lnTo>
                  <a:pt x="232171" y="870644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72766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олилиния 14"/>
          <p:cNvSpPr/>
          <p:nvPr/>
        </p:nvSpPr>
        <p:spPr>
          <a:xfrm>
            <a:off x="4634904" y="1686239"/>
            <a:ext cx="232171" cy="87064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70644"/>
                </a:lnTo>
                <a:lnTo>
                  <a:pt x="232171" y="870644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Полилиния 10"/>
          <p:cNvSpPr/>
          <p:nvPr/>
        </p:nvSpPr>
        <p:spPr>
          <a:xfrm>
            <a:off x="4634284" y="1292097"/>
            <a:ext cx="232171" cy="87064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70644"/>
                </a:lnTo>
                <a:lnTo>
                  <a:pt x="232171" y="870644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Вертикальный свиток 9"/>
          <p:cNvSpPr/>
          <p:nvPr/>
        </p:nvSpPr>
        <p:spPr>
          <a:xfrm>
            <a:off x="35497" y="1124744"/>
            <a:ext cx="3816424" cy="5355669"/>
          </a:xfrm>
          <a:prstGeom prst="verticalScroll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177800" algn="just"/>
            <a:endParaRPr lang="ru-RU" dirty="0" smtClean="0"/>
          </a:p>
          <a:p>
            <a:pPr indent="177800" algn="just"/>
            <a:endParaRPr lang="ru-RU" dirty="0"/>
          </a:p>
          <a:p>
            <a:pPr indent="177800" algn="just"/>
            <a:endParaRPr lang="ru-RU" dirty="0" smtClean="0"/>
          </a:p>
          <a:p>
            <a:pPr indent="177800" algn="just"/>
            <a:endParaRPr lang="ru-RU" dirty="0"/>
          </a:p>
          <a:p>
            <a:pPr indent="177800" algn="just"/>
            <a:endParaRPr lang="ru-RU" dirty="0" smtClean="0"/>
          </a:p>
          <a:p>
            <a:pPr indent="177800" algn="just"/>
            <a:endParaRPr lang="ru-RU" dirty="0"/>
          </a:p>
          <a:p>
            <a:pPr indent="177800" algn="just"/>
            <a:endParaRPr lang="ru-RU" dirty="0" smtClean="0"/>
          </a:p>
          <a:p>
            <a:pPr indent="177800" algn="just"/>
            <a:endParaRPr lang="ru-RU" dirty="0"/>
          </a:p>
          <a:p>
            <a:pPr indent="177800" algn="just"/>
            <a:endParaRPr lang="ru-RU" dirty="0" smtClean="0"/>
          </a:p>
          <a:p>
            <a:pPr indent="177800" algn="just"/>
            <a:endParaRPr lang="ru-RU" dirty="0"/>
          </a:p>
          <a:p>
            <a:pPr indent="177800" algn="just"/>
            <a:endParaRPr lang="ru-RU" dirty="0" smtClean="0"/>
          </a:p>
          <a:p>
            <a:pPr indent="177800" algn="just"/>
            <a:endParaRPr lang="ru-RU" dirty="0"/>
          </a:p>
          <a:p>
            <a:pPr indent="177800" algn="just"/>
            <a:endParaRPr lang="ru-RU" dirty="0" smtClean="0"/>
          </a:p>
          <a:p>
            <a:pPr indent="177800" algn="just"/>
            <a:endParaRPr lang="ru-RU" dirty="0"/>
          </a:p>
          <a:p>
            <a:pPr indent="177800" algn="just"/>
            <a:endParaRPr lang="ru-RU" dirty="0" smtClean="0"/>
          </a:p>
          <a:p>
            <a:pPr indent="177800"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6512" y="-27384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/>
              <a:t>Особенности налогообложения участников специальных экономических зон </a:t>
            </a:r>
            <a:r>
              <a:rPr lang="ru-RU" sz="3200" dirty="0" smtClean="0"/>
              <a:t>(СЭЗ)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960" y="1292097"/>
            <a:ext cx="3384376" cy="576064"/>
          </a:xfrm>
          <a:prstGeom prst="snip2Diag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dirty="0" smtClean="0"/>
              <a:t>Для участников СЭЗ предоставлены налоговые льготы в виде освобождения от: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18649"/>
              </p:ext>
            </p:extLst>
          </p:nvPr>
        </p:nvGraphicFramePr>
        <p:xfrm>
          <a:off x="611560" y="1700808"/>
          <a:ext cx="2592288" cy="45554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872"/>
                <a:gridCol w="2319416"/>
              </a:tblGrid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 dirty="0">
                          <a:effectLst/>
                        </a:rPr>
                        <a:t>1</a:t>
                      </a:r>
                      <a:endParaRPr lang="ru-RU" sz="1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300" b="1" i="1" u="none" strike="noStrike" dirty="0">
                          <a:effectLst/>
                        </a:rPr>
                        <a:t>«Навои» СЭЗ</a:t>
                      </a:r>
                      <a:endParaRPr lang="ru-RU" sz="1300" b="1" i="1" u="none" strike="noStrike" dirty="0">
                        <a:solidFill>
                          <a:srgbClr val="4C4C4C"/>
                        </a:solidFill>
                        <a:effectLst/>
                        <a:latin typeface="Times New Roman"/>
                      </a:endParaRP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 dirty="0">
                          <a:effectLst/>
                        </a:rPr>
                        <a:t>2</a:t>
                      </a:r>
                      <a:endParaRPr lang="ru-RU" sz="1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300" b="1" i="1" u="none" strike="noStrike" dirty="0">
                          <a:effectLst/>
                        </a:rPr>
                        <a:t>«Ангрен» СЭЗ</a:t>
                      </a:r>
                      <a:endParaRPr lang="ru-RU" sz="1300" b="1" i="1" u="none" strike="noStrike" dirty="0">
                        <a:solidFill>
                          <a:srgbClr val="4C4C4C"/>
                        </a:solidFill>
                        <a:effectLst/>
                        <a:latin typeface="Times New Roman"/>
                      </a:endParaRP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 dirty="0">
                          <a:effectLst/>
                        </a:rPr>
                        <a:t>3</a:t>
                      </a:r>
                      <a:endParaRPr lang="ru-RU" sz="1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300" b="1" i="1" u="none" strike="noStrike" dirty="0">
                          <a:effectLst/>
                        </a:rPr>
                        <a:t>«</a:t>
                      </a:r>
                      <a:r>
                        <a:rPr lang="ru-RU" sz="1300" b="1" i="1" u="none" strike="noStrike" dirty="0" err="1">
                          <a:effectLst/>
                        </a:rPr>
                        <a:t>Жиззах</a:t>
                      </a:r>
                      <a:r>
                        <a:rPr lang="ru-RU" sz="1300" b="1" i="1" u="none" strike="noStrike" dirty="0">
                          <a:effectLst/>
                        </a:rPr>
                        <a:t>» СЭЗ</a:t>
                      </a:r>
                      <a:endParaRPr lang="ru-RU" sz="1300" b="1" i="1" u="none" strike="noStrike" dirty="0">
                        <a:solidFill>
                          <a:srgbClr val="4C4C4C"/>
                        </a:solidFill>
                        <a:effectLst/>
                        <a:latin typeface="Times New Roman"/>
                      </a:endParaRP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 dirty="0">
                          <a:effectLst/>
                        </a:rPr>
                        <a:t>4</a:t>
                      </a:r>
                      <a:endParaRPr lang="ru-RU" sz="1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300" b="1" i="1" u="none" strike="noStrike" dirty="0">
                          <a:effectLst/>
                        </a:rPr>
                        <a:t>«Ургут» СЭЗ</a:t>
                      </a:r>
                      <a:endParaRPr lang="ru-RU" sz="1300" b="1" i="1" u="none" strike="noStrike" dirty="0">
                        <a:solidFill>
                          <a:srgbClr val="4C4C4C"/>
                        </a:solidFill>
                        <a:effectLst/>
                        <a:latin typeface="Times New Roman"/>
                      </a:endParaRP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 dirty="0">
                          <a:effectLst/>
                        </a:rPr>
                        <a:t>5</a:t>
                      </a:r>
                      <a:endParaRPr lang="ru-RU" sz="1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300" b="1" i="1" u="none" strike="noStrike" dirty="0">
                          <a:effectLst/>
                        </a:rPr>
                        <a:t>«Гиждуван» СЭЗ</a:t>
                      </a:r>
                      <a:endParaRPr lang="ru-RU" sz="1300" b="1" i="1" u="none" strike="noStrike" dirty="0">
                        <a:solidFill>
                          <a:srgbClr val="4C4C4C"/>
                        </a:solidFill>
                        <a:effectLst/>
                        <a:latin typeface="Times New Roman"/>
                      </a:endParaRP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>
                          <a:effectLst/>
                        </a:rPr>
                        <a:t>6</a:t>
                      </a:r>
                      <a:endParaRPr lang="ru-RU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300" b="1" i="1" u="none" strike="noStrike" dirty="0">
                          <a:effectLst/>
                        </a:rPr>
                        <a:t>«Коканд» СЭЗ</a:t>
                      </a:r>
                      <a:endParaRPr lang="ru-RU" sz="1300" b="1" i="1" u="none" strike="noStrike" dirty="0">
                        <a:solidFill>
                          <a:srgbClr val="4C4C4C"/>
                        </a:solidFill>
                        <a:effectLst/>
                        <a:latin typeface="Times New Roman"/>
                      </a:endParaRP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>
                          <a:effectLst/>
                        </a:rPr>
                        <a:t>7</a:t>
                      </a:r>
                      <a:endParaRPr lang="ru-RU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300" b="1" i="1" u="none" strike="noStrike" dirty="0">
                          <a:effectLst/>
                        </a:rPr>
                        <a:t>«Наманган» СЭЗ</a:t>
                      </a:r>
                      <a:endParaRPr lang="ru-RU" sz="1300" b="1" i="1" u="none" strike="noStrike" dirty="0">
                        <a:solidFill>
                          <a:srgbClr val="4C4C4C"/>
                        </a:solidFill>
                        <a:effectLst/>
                        <a:latin typeface="Times New Roman"/>
                      </a:endParaRP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>
                          <a:effectLst/>
                        </a:rPr>
                        <a:t>8</a:t>
                      </a:r>
                      <a:endParaRPr lang="ru-RU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300" b="1" i="1" u="none" strike="noStrike" dirty="0">
                          <a:effectLst/>
                        </a:rPr>
                        <a:t>«Хазарасп» СЭЗ</a:t>
                      </a:r>
                      <a:endParaRPr lang="ru-RU" sz="1300" b="1" i="1" u="none" strike="noStrike" dirty="0">
                        <a:solidFill>
                          <a:srgbClr val="4C4C4C"/>
                        </a:solidFill>
                        <a:effectLst/>
                        <a:latin typeface="Times New Roman"/>
                      </a:endParaRP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>
                          <a:effectLst/>
                        </a:rPr>
                        <a:t>9</a:t>
                      </a:r>
                      <a:endParaRPr lang="ru-RU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300" b="1" i="1" u="none" strike="noStrike" dirty="0">
                          <a:effectLst/>
                        </a:rPr>
                        <a:t>«</a:t>
                      </a:r>
                      <a:r>
                        <a:rPr lang="ru-RU" sz="1300" b="1" i="1" u="none" strike="noStrike" dirty="0" err="1">
                          <a:effectLst/>
                        </a:rPr>
                        <a:t>Термиз</a:t>
                      </a:r>
                      <a:r>
                        <a:rPr lang="ru-RU" sz="1300" b="1" i="1" u="none" strike="noStrike" dirty="0">
                          <a:effectLst/>
                        </a:rPr>
                        <a:t>» СЭЗ</a:t>
                      </a:r>
                      <a:endParaRPr lang="ru-RU" sz="1300" b="1" i="1" u="none" strike="noStrike" dirty="0">
                        <a:solidFill>
                          <a:srgbClr val="4C4C4C"/>
                        </a:solidFill>
                        <a:effectLst/>
                        <a:latin typeface="Times New Roman"/>
                      </a:endParaRP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>
                          <a:effectLst/>
                        </a:rPr>
                        <a:t>10</a:t>
                      </a:r>
                      <a:endParaRPr lang="ru-RU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300" b="1" i="1" u="none" strike="noStrike" dirty="0">
                          <a:effectLst/>
                        </a:rPr>
                        <a:t>«Нукус-</a:t>
                      </a:r>
                      <a:r>
                        <a:rPr lang="ru-RU" sz="1300" b="1" i="1" u="none" strike="noStrike" dirty="0" err="1">
                          <a:effectLst/>
                        </a:rPr>
                        <a:t>фарм</a:t>
                      </a:r>
                      <a:r>
                        <a:rPr lang="ru-RU" sz="1300" b="1" i="1" u="none" strike="noStrike" dirty="0">
                          <a:effectLst/>
                        </a:rPr>
                        <a:t>» СЭЗ</a:t>
                      </a:r>
                      <a:endParaRPr lang="ru-RU" sz="1300" b="1" i="1" u="none" strike="noStrike" dirty="0">
                        <a:solidFill>
                          <a:srgbClr val="4C4C4C"/>
                        </a:solidFill>
                        <a:effectLst/>
                        <a:latin typeface="Times New Roman"/>
                      </a:endParaRP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>
                          <a:effectLst/>
                        </a:rPr>
                        <a:t>11</a:t>
                      </a:r>
                      <a:endParaRPr lang="ru-RU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300" b="1" i="1" u="none" strike="noStrike" dirty="0">
                          <a:effectLst/>
                        </a:rPr>
                        <a:t>«</a:t>
                      </a:r>
                      <a:r>
                        <a:rPr lang="ru-RU" sz="1300" b="1" i="1" u="none" strike="noStrike" dirty="0" err="1">
                          <a:effectLst/>
                        </a:rPr>
                        <a:t>Зомин-фарм</a:t>
                      </a:r>
                      <a:r>
                        <a:rPr lang="ru-RU" sz="1300" b="1" i="1" u="none" strike="noStrike" dirty="0">
                          <a:effectLst/>
                        </a:rPr>
                        <a:t>» СЭЗ</a:t>
                      </a:r>
                      <a:endParaRPr lang="ru-RU" sz="1300" b="1" i="1" u="none" strike="noStrike" dirty="0">
                        <a:solidFill>
                          <a:srgbClr val="4C4C4C"/>
                        </a:solidFill>
                        <a:effectLst/>
                        <a:latin typeface="Times New Roman"/>
                      </a:endParaRP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>
                          <a:effectLst/>
                        </a:rPr>
                        <a:t>12</a:t>
                      </a:r>
                      <a:endParaRPr lang="ru-RU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300" b="1" i="1" u="none" strike="noStrike" dirty="0">
                          <a:effectLst/>
                        </a:rPr>
                        <a:t>«</a:t>
                      </a:r>
                      <a:r>
                        <a:rPr lang="ru-RU" sz="1300" b="1" i="1" u="none" strike="noStrike" dirty="0" err="1">
                          <a:effectLst/>
                        </a:rPr>
                        <a:t>Косонсой-фарм</a:t>
                      </a:r>
                      <a:r>
                        <a:rPr lang="ru-RU" sz="1300" b="1" i="1" u="none" strike="noStrike" dirty="0">
                          <a:effectLst/>
                        </a:rPr>
                        <a:t>» СЭЗ</a:t>
                      </a:r>
                      <a:endParaRPr lang="ru-RU" sz="1300" b="1" i="1" u="none" strike="noStrike" dirty="0">
                        <a:solidFill>
                          <a:srgbClr val="4C4C4C"/>
                        </a:solidFill>
                        <a:effectLst/>
                        <a:latin typeface="Times New Roman"/>
                      </a:endParaRP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>
                          <a:effectLst/>
                        </a:rPr>
                        <a:t>13</a:t>
                      </a:r>
                      <a:endParaRPr lang="ru-RU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300" b="1" i="1" u="none" strike="noStrike" dirty="0">
                          <a:effectLst/>
                        </a:rPr>
                        <a:t>«</a:t>
                      </a:r>
                      <a:r>
                        <a:rPr lang="ru-RU" sz="1300" b="1" i="1" u="none" strike="noStrike" dirty="0" err="1">
                          <a:effectLst/>
                        </a:rPr>
                        <a:t>Сирдарё-фарм</a:t>
                      </a:r>
                      <a:r>
                        <a:rPr lang="ru-RU" sz="1300" b="1" i="1" u="none" strike="noStrike" dirty="0">
                          <a:effectLst/>
                        </a:rPr>
                        <a:t>» СЭЗ</a:t>
                      </a:r>
                      <a:endParaRPr lang="ru-RU" sz="1300" b="1" i="1" u="none" strike="noStrike" dirty="0">
                        <a:solidFill>
                          <a:srgbClr val="4C4C4C"/>
                        </a:solidFill>
                        <a:effectLst/>
                        <a:latin typeface="Times New Roman"/>
                      </a:endParaRP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>
                          <a:effectLst/>
                        </a:rPr>
                        <a:t>14</a:t>
                      </a:r>
                      <a:endParaRPr lang="ru-RU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300" b="1" i="1" u="none" strike="noStrike" dirty="0">
                          <a:effectLst/>
                        </a:rPr>
                        <a:t>«</a:t>
                      </a:r>
                      <a:r>
                        <a:rPr lang="ru-RU" sz="1300" b="1" i="1" u="none" strike="noStrike" dirty="0" err="1">
                          <a:effectLst/>
                        </a:rPr>
                        <a:t>Бойсун-фарм</a:t>
                      </a:r>
                      <a:r>
                        <a:rPr lang="ru-RU" sz="1300" b="1" i="1" u="none" strike="noStrike" dirty="0">
                          <a:effectLst/>
                        </a:rPr>
                        <a:t>» СЭЗ</a:t>
                      </a:r>
                      <a:endParaRPr lang="ru-RU" sz="1300" b="1" i="1" u="none" strike="noStrike" dirty="0">
                        <a:solidFill>
                          <a:srgbClr val="4C4C4C"/>
                        </a:solidFill>
                        <a:effectLst/>
                        <a:latin typeface="Times New Roman"/>
                      </a:endParaRP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>
                          <a:effectLst/>
                        </a:rPr>
                        <a:t>15</a:t>
                      </a:r>
                      <a:endParaRPr lang="ru-RU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300" b="1" i="1" u="none" strike="noStrike" dirty="0">
                          <a:effectLst/>
                        </a:rPr>
                        <a:t>«</a:t>
                      </a:r>
                      <a:r>
                        <a:rPr lang="ru-RU" sz="1300" b="1" i="1" u="none" strike="noStrike" dirty="0" err="1">
                          <a:effectLst/>
                        </a:rPr>
                        <a:t>Бустонлик-фарм</a:t>
                      </a:r>
                      <a:r>
                        <a:rPr lang="ru-RU" sz="1300" b="1" i="1" u="none" strike="noStrike" dirty="0">
                          <a:effectLst/>
                        </a:rPr>
                        <a:t>» СЭЗ</a:t>
                      </a:r>
                      <a:endParaRPr lang="ru-RU" sz="1300" b="1" i="1" u="none" strike="noStrike" dirty="0">
                        <a:solidFill>
                          <a:srgbClr val="4C4C4C"/>
                        </a:solidFill>
                        <a:effectLst/>
                        <a:latin typeface="Times New Roman"/>
                      </a:endParaRP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>
                          <a:effectLst/>
                        </a:rPr>
                        <a:t>16</a:t>
                      </a:r>
                      <a:endParaRPr lang="ru-RU" sz="10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300" b="1" i="1" u="none" strike="noStrike" dirty="0">
                          <a:effectLst/>
                        </a:rPr>
                        <a:t>«Паркент-</a:t>
                      </a:r>
                      <a:r>
                        <a:rPr lang="ru-RU" sz="1300" b="1" i="1" u="none" strike="noStrike" dirty="0" err="1">
                          <a:effectLst/>
                        </a:rPr>
                        <a:t>фарм</a:t>
                      </a:r>
                      <a:r>
                        <a:rPr lang="ru-RU" sz="1300" b="1" i="1" u="none" strike="noStrike" dirty="0">
                          <a:effectLst/>
                        </a:rPr>
                        <a:t>» СЭЗ</a:t>
                      </a:r>
                      <a:endParaRPr lang="ru-RU" sz="1300" b="1" i="1" u="none" strike="noStrike" dirty="0">
                        <a:solidFill>
                          <a:srgbClr val="4C4C4C"/>
                        </a:solidFill>
                        <a:effectLst/>
                        <a:latin typeface="Times New Roman"/>
                      </a:endParaRP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 dirty="0">
                          <a:effectLst/>
                        </a:rPr>
                        <a:t>17</a:t>
                      </a:r>
                      <a:endParaRPr lang="ru-RU" sz="1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300" b="1" i="1" u="none" strike="noStrike" dirty="0">
                          <a:effectLst/>
                        </a:rPr>
                        <a:t>«</a:t>
                      </a:r>
                      <a:r>
                        <a:rPr lang="ru-RU" sz="1300" b="1" i="1" u="none" strike="noStrike" dirty="0" err="1">
                          <a:effectLst/>
                        </a:rPr>
                        <a:t>Андижон-фарм</a:t>
                      </a:r>
                      <a:r>
                        <a:rPr lang="ru-RU" sz="1300" b="1" i="1" u="none" strike="noStrike" dirty="0">
                          <a:effectLst/>
                        </a:rPr>
                        <a:t>» СЭЗ</a:t>
                      </a:r>
                      <a:endParaRPr lang="ru-RU" sz="1300" b="1" i="1" u="none" strike="noStrike" dirty="0">
                        <a:solidFill>
                          <a:srgbClr val="4C4C4C"/>
                        </a:solidFill>
                        <a:effectLst/>
                        <a:latin typeface="Times New Roman"/>
                      </a:endParaRP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 dirty="0">
                          <a:effectLst/>
                        </a:rPr>
                        <a:t>18</a:t>
                      </a:r>
                      <a:endParaRPr lang="ru-RU" sz="1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300" b="1" i="1" u="none" strike="noStrike" dirty="0">
                          <a:effectLst/>
                        </a:rPr>
                        <a:t>«</a:t>
                      </a:r>
                      <a:r>
                        <a:rPr lang="ru-RU" sz="1300" b="1" i="1" u="none" strike="noStrike" dirty="0" err="1">
                          <a:effectLst/>
                        </a:rPr>
                        <a:t>Чарвак</a:t>
                      </a:r>
                      <a:r>
                        <a:rPr lang="ru-RU" sz="1300" b="1" i="1" u="none" strike="noStrike" dirty="0">
                          <a:effectLst/>
                        </a:rPr>
                        <a:t>» СТЗ</a:t>
                      </a:r>
                      <a:endParaRPr lang="ru-RU" sz="1300" b="1" i="1" u="none" strike="noStrike" dirty="0">
                        <a:solidFill>
                          <a:srgbClr val="4C4C4C"/>
                        </a:solidFill>
                        <a:effectLst/>
                        <a:latin typeface="Times New Roman"/>
                      </a:endParaRP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 dirty="0">
                          <a:effectLst/>
                        </a:rPr>
                        <a:t>19</a:t>
                      </a:r>
                      <a:endParaRPr lang="ru-RU" sz="1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1" u="none" strike="noStrike" dirty="0">
                          <a:effectLst/>
                        </a:rPr>
                        <a:t>«</a:t>
                      </a:r>
                      <a:r>
                        <a:rPr lang="ru-RU" sz="1300" b="1" i="1" u="none" strike="noStrike" dirty="0" err="1">
                          <a:effectLst/>
                        </a:rPr>
                        <a:t>Балиқ</a:t>
                      </a:r>
                      <a:r>
                        <a:rPr lang="ru-RU" sz="1300" b="1" i="1" u="none" strike="noStrike" dirty="0">
                          <a:effectLst/>
                        </a:rPr>
                        <a:t> </a:t>
                      </a:r>
                      <a:r>
                        <a:rPr lang="ru-RU" sz="1300" b="1" i="1" u="none" strike="noStrike" dirty="0" err="1">
                          <a:effectLst/>
                        </a:rPr>
                        <a:t>ишлаб</a:t>
                      </a:r>
                      <a:r>
                        <a:rPr lang="ru-RU" sz="1300" b="1" i="1" u="none" strike="noStrike" dirty="0">
                          <a:effectLst/>
                        </a:rPr>
                        <a:t> </a:t>
                      </a:r>
                      <a:r>
                        <a:rPr lang="ru-RU" sz="1300" b="1" i="1" u="none" strike="noStrike" dirty="0" err="1">
                          <a:effectLst/>
                        </a:rPr>
                        <a:t>чикарувчи</a:t>
                      </a:r>
                      <a:r>
                        <a:rPr lang="ru-RU" sz="1300" b="1" i="1" u="none" strike="noStrike" dirty="0">
                          <a:effectLst/>
                        </a:rPr>
                        <a:t>» СЭЗ</a:t>
                      </a:r>
                      <a:endParaRPr lang="ru-RU" sz="900" b="1" i="1" u="none" strike="noStrike" dirty="0">
                        <a:solidFill>
                          <a:srgbClr val="4C4C4C"/>
                        </a:solidFill>
                        <a:effectLst/>
                        <a:latin typeface="Times New Roman"/>
                      </a:endParaRP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 dirty="0">
                          <a:effectLst/>
                        </a:rPr>
                        <a:t>20</a:t>
                      </a:r>
                      <a:endParaRPr lang="ru-RU" sz="1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300" b="1" i="1" u="none" strike="noStrike" dirty="0">
                          <a:effectLst/>
                        </a:rPr>
                        <a:t>«</a:t>
                      </a:r>
                      <a:r>
                        <a:rPr lang="ru-RU" sz="1300" b="1" i="1" u="none" strike="noStrike" dirty="0" err="1">
                          <a:effectLst/>
                        </a:rPr>
                        <a:t>Сирдарё</a:t>
                      </a:r>
                      <a:r>
                        <a:rPr lang="ru-RU" sz="1300" b="1" i="1" u="none" strike="noStrike" dirty="0">
                          <a:effectLst/>
                        </a:rPr>
                        <a:t>» СЭЗ</a:t>
                      </a:r>
                      <a:endParaRPr lang="ru-RU" sz="1300" b="1" i="1" u="none" strike="noStrike" dirty="0">
                        <a:solidFill>
                          <a:srgbClr val="4C4C4C"/>
                        </a:solidFill>
                        <a:effectLst/>
                        <a:latin typeface="Times New Roman"/>
                      </a:endParaRP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 dirty="0">
                          <a:effectLst/>
                        </a:rPr>
                        <a:t>21</a:t>
                      </a:r>
                      <a:endParaRPr lang="ru-RU" sz="1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300" b="1" i="1" u="none" strike="noStrike" dirty="0">
                          <a:effectLst/>
                        </a:rPr>
                        <a:t>«</a:t>
                      </a:r>
                      <a:r>
                        <a:rPr lang="ru-RU" sz="1300" b="1" i="1" u="none" strike="noStrike" dirty="0" err="1">
                          <a:effectLst/>
                        </a:rPr>
                        <a:t>Бухоро-агро</a:t>
                      </a:r>
                      <a:r>
                        <a:rPr lang="ru-RU" sz="1300" b="1" i="1" u="none" strike="noStrike" dirty="0">
                          <a:effectLst/>
                        </a:rPr>
                        <a:t>» СЭЗ</a:t>
                      </a:r>
                      <a:endParaRPr lang="ru-RU" sz="1300" b="1" i="1" u="none" strike="noStrike" dirty="0">
                        <a:solidFill>
                          <a:srgbClr val="4C4C4C"/>
                        </a:solidFill>
                        <a:effectLst/>
                        <a:latin typeface="Times New Roman"/>
                      </a:endParaRP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 dirty="0">
                          <a:effectLst/>
                        </a:rPr>
                        <a:t>22</a:t>
                      </a:r>
                      <a:endParaRPr lang="ru-RU" sz="1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300" b="1" i="1" u="none" strike="noStrike" dirty="0">
                          <a:effectLst/>
                        </a:rPr>
                        <a:t>«</a:t>
                      </a:r>
                      <a:r>
                        <a:rPr lang="ru-RU" sz="1300" b="1" i="1" u="none" strike="noStrike" dirty="0" err="1">
                          <a:effectLst/>
                        </a:rPr>
                        <a:t>Чирокчи</a:t>
                      </a:r>
                      <a:r>
                        <a:rPr lang="ru-RU" sz="1300" b="1" i="1" u="none" strike="noStrike" dirty="0">
                          <a:effectLst/>
                        </a:rPr>
                        <a:t>» СЭЗ</a:t>
                      </a:r>
                      <a:endParaRPr lang="ru-RU" sz="1300" b="1" i="1" u="none" strike="noStrike" dirty="0">
                        <a:solidFill>
                          <a:srgbClr val="4C4C4C"/>
                        </a:solidFill>
                        <a:effectLst/>
                        <a:latin typeface="Times New Roman"/>
                      </a:endParaRP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971600" y="1182221"/>
            <a:ext cx="2664296" cy="374571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600" i="1" u="sng" dirty="0" smtClean="0"/>
              <a:t>Список СЭЗ в Узбекистане:</a:t>
            </a:r>
            <a:endParaRPr lang="ru-RU" sz="1600" i="1" u="sng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866454" y="1978075"/>
            <a:ext cx="244184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налога на </a:t>
            </a:r>
            <a:r>
              <a:rPr lang="ru-RU" dirty="0" smtClean="0"/>
              <a:t>имущество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867075" y="2444225"/>
            <a:ext cx="244122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земельного </a:t>
            </a:r>
            <a:r>
              <a:rPr lang="ru-RU" dirty="0" smtClean="0"/>
              <a:t>налога 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860849" y="2926685"/>
            <a:ext cx="2447455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налога за пользование водными </a:t>
            </a:r>
            <a:r>
              <a:rPr lang="ru-RU" dirty="0" smtClean="0"/>
              <a:t>ресурсами</a:t>
            </a:r>
            <a:endParaRPr lang="ru-RU" dirty="0"/>
          </a:p>
        </p:txBody>
      </p:sp>
      <p:sp>
        <p:nvSpPr>
          <p:cNvPr id="16" name="Полилиния 15"/>
          <p:cNvSpPr/>
          <p:nvPr/>
        </p:nvSpPr>
        <p:spPr>
          <a:xfrm>
            <a:off x="4634904" y="2356793"/>
            <a:ext cx="232171" cy="87064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70644"/>
                </a:lnTo>
                <a:lnTo>
                  <a:pt x="232171" y="870644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Скругленный прямоугольник 17"/>
          <p:cNvSpPr/>
          <p:nvPr/>
        </p:nvSpPr>
        <p:spPr>
          <a:xfrm>
            <a:off x="3995936" y="4538622"/>
            <a:ext cx="4824536" cy="1770698"/>
          </a:xfrm>
          <a:prstGeom prst="roundRect">
            <a:avLst/>
          </a:prstGeom>
          <a:ln w="38100" cap="rnd" cmpd="tri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271463" algn="just">
              <a:buFont typeface="Arial" panose="020B0604020202020204" pitchFamily="34" charset="0"/>
              <a:buChar char="•"/>
            </a:pPr>
            <a:r>
              <a:rPr lang="ru-RU" sz="1400" dirty="0"/>
              <a:t>от 300 тыс. долл. до 3 млн. долл. – сроком на </a:t>
            </a:r>
            <a:r>
              <a:rPr lang="ru-RU" sz="1400" b="1" dirty="0"/>
              <a:t>3 года</a:t>
            </a:r>
            <a:r>
              <a:rPr lang="ru-RU" sz="1400" dirty="0"/>
              <a:t>;</a:t>
            </a:r>
          </a:p>
          <a:p>
            <a:pPr indent="271463" algn="just">
              <a:buFont typeface="Arial" panose="020B0604020202020204" pitchFamily="34" charset="0"/>
              <a:buChar char="•"/>
            </a:pPr>
            <a:r>
              <a:rPr lang="ru-RU" sz="1400" dirty="0"/>
              <a:t>от 3 млн. долл. до 5 млн. долл. – сроком на </a:t>
            </a:r>
            <a:r>
              <a:rPr lang="ru-RU" sz="1400" b="1" dirty="0"/>
              <a:t>5 лет</a:t>
            </a:r>
            <a:r>
              <a:rPr lang="ru-RU" sz="1400" dirty="0"/>
              <a:t>;</a:t>
            </a:r>
          </a:p>
          <a:p>
            <a:pPr indent="271463" algn="just">
              <a:buFont typeface="Arial" panose="020B0604020202020204" pitchFamily="34" charset="0"/>
              <a:buChar char="•"/>
            </a:pPr>
            <a:r>
              <a:rPr lang="ru-RU" sz="1400" dirty="0"/>
              <a:t>от 5 млн. долл. до 10 млн. долл. – сроком на </a:t>
            </a:r>
            <a:r>
              <a:rPr lang="ru-RU" sz="1400" b="1" dirty="0"/>
              <a:t>7 лет</a:t>
            </a:r>
            <a:r>
              <a:rPr lang="ru-RU" sz="1400" dirty="0"/>
              <a:t>;</a:t>
            </a:r>
          </a:p>
          <a:p>
            <a:pPr indent="271463" algn="just">
              <a:buFont typeface="Arial" panose="020B0604020202020204" pitchFamily="34" charset="0"/>
              <a:buChar char="•"/>
            </a:pPr>
            <a:r>
              <a:rPr lang="ru-RU" sz="1400" dirty="0"/>
              <a:t>от 10 млн. долл. и выше – сроком на </a:t>
            </a:r>
            <a:r>
              <a:rPr lang="ru-RU" sz="1400" b="1" dirty="0"/>
              <a:t>10 лет</a:t>
            </a:r>
            <a:r>
              <a:rPr lang="ru-RU" sz="1400" dirty="0"/>
              <a:t>, с применением в течение последующих </a:t>
            </a:r>
            <a:r>
              <a:rPr lang="ru-RU" sz="1400" b="1" dirty="0"/>
              <a:t>5 лет</a:t>
            </a:r>
            <a:r>
              <a:rPr lang="ru-RU" sz="1400" dirty="0"/>
              <a:t> ставки налога на прибыль и единого налогового платежа в размере на </a:t>
            </a:r>
            <a:r>
              <a:rPr lang="ru-RU" sz="1400" b="1" dirty="0"/>
              <a:t>50 %</a:t>
            </a:r>
            <a:r>
              <a:rPr lang="ru-RU" sz="1400" dirty="0"/>
              <a:t> ниже действующих ставок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19" name="Выгнутая вниз стрелка 18"/>
          <p:cNvSpPr/>
          <p:nvPr/>
        </p:nvSpPr>
        <p:spPr>
          <a:xfrm rot="5400000">
            <a:off x="3299417" y="4616580"/>
            <a:ext cx="1177827" cy="504869"/>
          </a:xfrm>
          <a:prstGeom prst="curvedUp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770188" y="3962558"/>
            <a:ext cx="4546228" cy="646986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dirty="0"/>
              <a:t>Льготы в СЭЗ предоставляются </a:t>
            </a:r>
            <a:r>
              <a:rPr lang="ru-RU" sz="1600" dirty="0" smtClean="0"/>
              <a:t>в </a:t>
            </a:r>
            <a:r>
              <a:rPr lang="ru-RU" sz="1600" dirty="0"/>
              <a:t>зависимости от объема внесенных </a:t>
            </a:r>
            <a:r>
              <a:rPr lang="ru-RU" sz="1600" dirty="0" smtClean="0"/>
              <a:t>инвестиций: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14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683568" y="3720291"/>
            <a:ext cx="7992888" cy="1940957"/>
          </a:xfrm>
          <a:prstGeom prst="roundRect">
            <a:avLst/>
          </a:prstGeom>
          <a:ln w="38100" cap="rnd" cmpd="tri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ru-RU" sz="1200" dirty="0"/>
              <a:t>при размещении юридических лиц на территориях, определяемых законодательством;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ru-RU" sz="1200" dirty="0"/>
              <a:t>при осуществлении иностранными инвесторами прямых частных иностранных инвестиций без предоставления гарантии Республики Узбекистан;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ru-RU" sz="1200" dirty="0"/>
              <a:t>при доле иностранных участников в уставном фонде (в уставном капитале) юридических лиц не менее 33 процентов, а для акционерных обществ – не менее 15 процентов;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ru-RU" sz="1200" dirty="0"/>
              <a:t>при вложении иностранных инвестиций в виде свободно конвертируемой валюты или нового современного технологического оборудования;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ru-RU" sz="1200" dirty="0"/>
              <a:t>при направлении не менее 50 процентов доходов, полученных в результате предоставления льгот по налогам, в течение срока их применения на реинвестирование с целью дальнейшего развития юридического лица</a:t>
            </a:r>
          </a:p>
        </p:txBody>
      </p:sp>
      <p:sp>
        <p:nvSpPr>
          <p:cNvPr id="8" name="Выгнутая вниз стрелка 7"/>
          <p:cNvSpPr/>
          <p:nvPr/>
        </p:nvSpPr>
        <p:spPr>
          <a:xfrm rot="5400000">
            <a:off x="-156967" y="3811788"/>
            <a:ext cx="1177827" cy="504869"/>
          </a:xfrm>
          <a:prstGeom prst="curvedUp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480" y="188640"/>
            <a:ext cx="8964488" cy="562074"/>
          </a:xfrm>
          <a:ln>
            <a:noFill/>
          </a:ln>
        </p:spPr>
        <p:txBody>
          <a:bodyPr>
            <a:noAutofit/>
          </a:bodyPr>
          <a:lstStyle/>
          <a:p>
            <a:pPr algn="l"/>
            <a:r>
              <a:rPr lang="ru-RU" sz="2800" dirty="0"/>
              <a:t>Особенности налогообложения юридических лиц </a:t>
            </a:r>
            <a:br>
              <a:rPr lang="ru-RU" sz="2800" dirty="0"/>
            </a:br>
            <a:r>
              <a:rPr lang="ru-RU" sz="2800" dirty="0"/>
              <a:t>с участием прямых частных иностранных инвестиций</a:t>
            </a:r>
            <a:endParaRPr lang="ru-RU" sz="2800" b="1" dirty="0"/>
          </a:p>
        </p:txBody>
      </p:sp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539552" y="980728"/>
            <a:ext cx="4592136" cy="1910001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400" dirty="0"/>
              <a:t>Для юридических лиц, созданных с привлечением прямых частных иностранных инвестиций и специализирующихся на производстве продукции (оказании услуг) в отраслях экономики по перечню, утверждаемому законодательством, предусматриваются особенности применения льгот по отдельным налогам.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37044" y="3284984"/>
            <a:ext cx="4572000" cy="408623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dirty="0"/>
              <a:t>Льготы по налогам применяются:</a:t>
            </a:r>
          </a:p>
        </p:txBody>
      </p:sp>
      <p:sp>
        <p:nvSpPr>
          <p:cNvPr id="26" name="Полилиния 25"/>
          <p:cNvSpPr/>
          <p:nvPr/>
        </p:nvSpPr>
        <p:spPr>
          <a:xfrm>
            <a:off x="5801428" y="1726889"/>
            <a:ext cx="232171" cy="87064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70644"/>
                </a:lnTo>
                <a:lnTo>
                  <a:pt x="232171" y="870644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" name="Полилиния 26"/>
          <p:cNvSpPr/>
          <p:nvPr/>
        </p:nvSpPr>
        <p:spPr>
          <a:xfrm>
            <a:off x="5800808" y="1332747"/>
            <a:ext cx="232171" cy="87064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70644"/>
                </a:lnTo>
                <a:lnTo>
                  <a:pt x="232171" y="870644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8" name="Объект 2"/>
          <p:cNvSpPr>
            <a:spLocks noGrp="1"/>
          </p:cNvSpPr>
          <p:nvPr>
            <p:ph idx="1"/>
          </p:nvPr>
        </p:nvSpPr>
        <p:spPr>
          <a:xfrm>
            <a:off x="5378484" y="908720"/>
            <a:ext cx="3384376" cy="1000091"/>
          </a:xfrm>
          <a:prstGeom prst="snip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sz="1200" dirty="0"/>
              <a:t>Для юридических лиц, созданных с привлечением прямых частных иностранных инвестиций </a:t>
            </a:r>
            <a:r>
              <a:rPr lang="ru-RU" sz="1200" dirty="0" smtClean="0"/>
              <a:t>предоставлены налоговые льготы в виде освобождения от:</a:t>
            </a:r>
            <a:endParaRPr lang="ru-RU" sz="1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6032978" y="2018725"/>
            <a:ext cx="244184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налога на </a:t>
            </a:r>
            <a:r>
              <a:rPr lang="ru-RU" dirty="0" smtClean="0"/>
              <a:t>имущество;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6033599" y="2484875"/>
            <a:ext cx="244122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земельного </a:t>
            </a:r>
            <a:r>
              <a:rPr lang="ru-RU" dirty="0" smtClean="0"/>
              <a:t>налога; </a:t>
            </a:r>
            <a:endParaRPr lang="ru-RU" dirty="0"/>
          </a:p>
        </p:txBody>
      </p:sp>
      <p:sp>
        <p:nvSpPr>
          <p:cNvPr id="31" name="Полилиния 30"/>
          <p:cNvSpPr/>
          <p:nvPr/>
        </p:nvSpPr>
        <p:spPr>
          <a:xfrm>
            <a:off x="5801428" y="2397443"/>
            <a:ext cx="232171" cy="87064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70644"/>
                </a:lnTo>
                <a:lnTo>
                  <a:pt x="232171" y="870644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2" name="Прямоугольник 31"/>
          <p:cNvSpPr/>
          <p:nvPr/>
        </p:nvSpPr>
        <p:spPr>
          <a:xfrm>
            <a:off x="6027372" y="2944921"/>
            <a:ext cx="2447455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налога за пользование водными </a:t>
            </a:r>
            <a:r>
              <a:rPr lang="ru-RU" dirty="0" smtClean="0"/>
              <a:t>ресурсами.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5877272"/>
            <a:ext cx="8712968" cy="71508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/>
              <a:t>Важно!</a:t>
            </a:r>
            <a:r>
              <a:rPr lang="ru-RU" dirty="0" smtClean="0"/>
              <a:t> Предприятие </a:t>
            </a:r>
            <a:r>
              <a:rPr lang="ru-RU" dirty="0"/>
              <a:t>с участием прямых частных иностранных инвестиций вправе пользоваться другими льготами, предусмотренными законодательством</a:t>
            </a:r>
            <a:r>
              <a:rPr lang="ru-RU" b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700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344" y="-99392"/>
            <a:ext cx="9154344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Международные договора Республики Узбекистан </a:t>
            </a:r>
            <a:br>
              <a:rPr lang="ru-RU" sz="2800" dirty="0" smtClean="0"/>
            </a:br>
            <a:r>
              <a:rPr lang="ru-RU" sz="2800" dirty="0" smtClean="0"/>
              <a:t>об </a:t>
            </a:r>
            <a:r>
              <a:rPr lang="ru-RU" sz="2800" dirty="0" err="1" smtClean="0"/>
              <a:t>избежании</a:t>
            </a:r>
            <a:r>
              <a:rPr lang="ru-RU" sz="2800" dirty="0" smtClean="0"/>
              <a:t> двойного </a:t>
            </a:r>
            <a:r>
              <a:rPr lang="ru-RU" sz="2800" dirty="0"/>
              <a:t>налогообложения</a:t>
            </a:r>
          </a:p>
        </p:txBody>
      </p:sp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2977555" y="1657350"/>
            <a:ext cx="5205114" cy="1101923"/>
          </a:xfrm>
          <a:prstGeom prst="snip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/>
              <a:t>В настоящее время </a:t>
            </a:r>
            <a:r>
              <a:rPr lang="ru-RU" dirty="0" smtClean="0"/>
              <a:t>действует международные договора об </a:t>
            </a:r>
            <a:r>
              <a:rPr lang="ru-RU" dirty="0" err="1"/>
              <a:t>избежании</a:t>
            </a:r>
            <a:r>
              <a:rPr lang="ru-RU" dirty="0"/>
              <a:t> двойного </a:t>
            </a:r>
            <a:r>
              <a:rPr lang="ru-RU" dirty="0" smtClean="0"/>
              <a:t>налогообложения со следующими странами: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7524" y="4509120"/>
            <a:ext cx="2556284" cy="15493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700" b="1" dirty="0" smtClean="0"/>
              <a:t>Важно</a:t>
            </a:r>
            <a:r>
              <a:rPr lang="ru-RU" sz="1700" dirty="0" smtClean="0"/>
              <a:t>: </a:t>
            </a:r>
            <a:r>
              <a:rPr lang="ru-RU" sz="1700" i="1" dirty="0"/>
              <a:t>статья 2 НК </a:t>
            </a:r>
            <a:r>
              <a:rPr lang="ru-RU" sz="1700" i="1" dirty="0" err="1"/>
              <a:t>РУз</a:t>
            </a:r>
            <a:r>
              <a:rPr lang="ru-RU" sz="1700" i="1" dirty="0"/>
              <a:t> </a:t>
            </a:r>
            <a:r>
              <a:rPr lang="ru-RU" sz="1700" i="1" dirty="0" smtClean="0"/>
              <a:t>предусматривает </a:t>
            </a:r>
            <a:r>
              <a:rPr lang="ru-RU" sz="1700" i="1" dirty="0"/>
              <a:t>приоритет международных договоров</a:t>
            </a:r>
            <a:endParaRPr lang="ru-RU" sz="1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77555" y="2276872"/>
            <a:ext cx="5688632" cy="4248471"/>
          </a:xfrm>
          <a:prstGeom prst="horizontalScrol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numCol="3">
            <a:normAutofit fontScale="32500" lnSpcReduction="20000"/>
          </a:bodyPr>
          <a:lstStyle/>
          <a:p>
            <a:pPr marL="0" indent="0">
              <a:buNone/>
            </a:pPr>
            <a:r>
              <a:rPr lang="ru-RU" dirty="0"/>
              <a:t>1. </a:t>
            </a:r>
            <a:r>
              <a:rPr lang="ru-RU" dirty="0" smtClean="0"/>
              <a:t>Австрия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2. </a:t>
            </a:r>
            <a:r>
              <a:rPr lang="ru-RU" dirty="0" smtClean="0"/>
              <a:t>Азербайджан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3. </a:t>
            </a:r>
            <a:r>
              <a:rPr lang="ru-RU" dirty="0" smtClean="0"/>
              <a:t>Бахрейн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4. </a:t>
            </a:r>
            <a:r>
              <a:rPr lang="ru-RU" dirty="0" smtClean="0"/>
              <a:t>Беларусь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5. </a:t>
            </a:r>
            <a:r>
              <a:rPr lang="ru-RU" dirty="0" smtClean="0"/>
              <a:t>Бельгия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6. </a:t>
            </a:r>
            <a:r>
              <a:rPr lang="ru-RU" dirty="0" smtClean="0"/>
              <a:t>Болгария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7. </a:t>
            </a:r>
            <a:r>
              <a:rPr lang="ru-RU" dirty="0" smtClean="0"/>
              <a:t>Великобритания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8. </a:t>
            </a:r>
            <a:r>
              <a:rPr lang="ru-RU" dirty="0" smtClean="0"/>
              <a:t>Венгрия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9. </a:t>
            </a:r>
            <a:r>
              <a:rPr lang="ru-RU" dirty="0" smtClean="0"/>
              <a:t>Вьетнам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10. </a:t>
            </a:r>
            <a:r>
              <a:rPr lang="ru-RU" dirty="0" smtClean="0"/>
              <a:t>Германия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11. </a:t>
            </a:r>
            <a:r>
              <a:rPr lang="ru-RU" dirty="0" smtClean="0"/>
              <a:t>Греция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12. </a:t>
            </a:r>
            <a:r>
              <a:rPr lang="ru-RU" dirty="0" smtClean="0"/>
              <a:t>Грузия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13. Израиль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14.Индия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15. Индонезия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16. Иордания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17. Иран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18. Ирландия</a:t>
            </a:r>
          </a:p>
          <a:p>
            <a:pPr marL="0" indent="0">
              <a:buNone/>
            </a:pPr>
            <a:r>
              <a:rPr lang="ru-RU" dirty="0" smtClean="0"/>
              <a:t>19. Испания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20. Италия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21. Казахстан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22. Канада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23. Китай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24. Корея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25. Кувейт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26. Кыргызстан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27. Латвия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28. Литва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2</a:t>
            </a:r>
            <a:r>
              <a:rPr lang="ru-RU" dirty="0" smtClean="0"/>
              <a:t>9. Люксембург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30. Малайзия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31. Молдова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32. Нидерланды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33. ОАЭ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34 </a:t>
            </a:r>
            <a:r>
              <a:rPr lang="ru-RU" dirty="0"/>
              <a:t>Оман</a:t>
            </a:r>
          </a:p>
          <a:p>
            <a:pPr marL="0" indent="0">
              <a:buNone/>
            </a:pPr>
            <a:r>
              <a:rPr lang="ru-RU" dirty="0" smtClean="0"/>
              <a:t>35 </a:t>
            </a:r>
            <a:r>
              <a:rPr lang="ru-RU" dirty="0"/>
              <a:t>Пакистан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36 </a:t>
            </a:r>
            <a:r>
              <a:rPr lang="ru-RU" dirty="0"/>
              <a:t>Польша.</a:t>
            </a:r>
          </a:p>
          <a:p>
            <a:pPr marL="0" indent="0">
              <a:buNone/>
            </a:pPr>
            <a:r>
              <a:rPr lang="ru-RU" dirty="0" smtClean="0"/>
              <a:t>37. </a:t>
            </a:r>
            <a:r>
              <a:rPr lang="ru-RU" dirty="0"/>
              <a:t>Россия</a:t>
            </a:r>
          </a:p>
          <a:p>
            <a:pPr marL="0" indent="0">
              <a:buNone/>
            </a:pPr>
            <a:r>
              <a:rPr lang="ru-RU" dirty="0" smtClean="0"/>
              <a:t>38. </a:t>
            </a:r>
            <a:r>
              <a:rPr lang="ru-RU" dirty="0"/>
              <a:t>Румыния</a:t>
            </a:r>
          </a:p>
          <a:p>
            <a:pPr marL="0" indent="0">
              <a:buNone/>
            </a:pPr>
            <a:r>
              <a:rPr lang="ru-RU" dirty="0" smtClean="0"/>
              <a:t>39. </a:t>
            </a:r>
            <a:r>
              <a:rPr lang="ru-RU" dirty="0"/>
              <a:t>Саудовская Аравия</a:t>
            </a:r>
          </a:p>
          <a:p>
            <a:pPr marL="0" indent="0">
              <a:buNone/>
            </a:pPr>
            <a:r>
              <a:rPr lang="ru-RU" dirty="0" smtClean="0"/>
              <a:t>40. </a:t>
            </a:r>
            <a:r>
              <a:rPr lang="ru-RU" dirty="0"/>
              <a:t>Сингапур</a:t>
            </a:r>
          </a:p>
          <a:p>
            <a:pPr marL="0" indent="0">
              <a:buNone/>
            </a:pPr>
            <a:r>
              <a:rPr lang="ru-RU" dirty="0" smtClean="0"/>
              <a:t>41. </a:t>
            </a:r>
            <a:r>
              <a:rPr lang="ru-RU" dirty="0"/>
              <a:t>Словакия</a:t>
            </a:r>
          </a:p>
          <a:p>
            <a:pPr marL="0" indent="0">
              <a:buNone/>
            </a:pPr>
            <a:r>
              <a:rPr lang="ru-RU" dirty="0" smtClean="0"/>
              <a:t>42. </a:t>
            </a:r>
            <a:r>
              <a:rPr lang="ru-RU" dirty="0"/>
              <a:t>Словения</a:t>
            </a:r>
          </a:p>
          <a:p>
            <a:pPr marL="0" indent="0">
              <a:buNone/>
            </a:pPr>
            <a:r>
              <a:rPr lang="ru-RU" dirty="0" smtClean="0"/>
              <a:t>43. </a:t>
            </a:r>
            <a:r>
              <a:rPr lang="ru-RU" dirty="0"/>
              <a:t>Таджикистан</a:t>
            </a:r>
          </a:p>
          <a:p>
            <a:pPr marL="0" indent="0">
              <a:buNone/>
            </a:pPr>
            <a:r>
              <a:rPr lang="ru-RU" dirty="0" smtClean="0"/>
              <a:t>44. </a:t>
            </a:r>
            <a:r>
              <a:rPr lang="ru-RU" dirty="0"/>
              <a:t>Таиланд</a:t>
            </a:r>
          </a:p>
          <a:p>
            <a:pPr marL="0" indent="0">
              <a:buNone/>
            </a:pPr>
            <a:r>
              <a:rPr lang="ru-RU" dirty="0" smtClean="0"/>
              <a:t>45. </a:t>
            </a:r>
            <a:r>
              <a:rPr lang="ru-RU" dirty="0"/>
              <a:t>Туркменистан</a:t>
            </a:r>
          </a:p>
          <a:p>
            <a:pPr marL="0" indent="0">
              <a:buNone/>
            </a:pPr>
            <a:r>
              <a:rPr lang="ru-RU" dirty="0" smtClean="0"/>
              <a:t>46. </a:t>
            </a:r>
            <a:r>
              <a:rPr lang="ru-RU" dirty="0"/>
              <a:t>Турция</a:t>
            </a:r>
          </a:p>
          <a:p>
            <a:pPr marL="0" indent="0">
              <a:buNone/>
            </a:pPr>
            <a:r>
              <a:rPr lang="ru-RU" dirty="0" smtClean="0"/>
              <a:t>47. </a:t>
            </a:r>
            <a:r>
              <a:rPr lang="ru-RU" dirty="0"/>
              <a:t>Украина</a:t>
            </a:r>
          </a:p>
          <a:p>
            <a:pPr marL="0" indent="0">
              <a:buNone/>
            </a:pPr>
            <a:r>
              <a:rPr lang="ru-RU" dirty="0" smtClean="0"/>
              <a:t>48. </a:t>
            </a:r>
            <a:r>
              <a:rPr lang="ru-RU" dirty="0"/>
              <a:t>Финляндия</a:t>
            </a:r>
          </a:p>
          <a:p>
            <a:pPr marL="0" indent="0">
              <a:buNone/>
            </a:pPr>
            <a:r>
              <a:rPr lang="ru-RU" dirty="0" smtClean="0"/>
              <a:t>49. </a:t>
            </a:r>
            <a:r>
              <a:rPr lang="ru-RU" dirty="0"/>
              <a:t>Франция</a:t>
            </a:r>
          </a:p>
          <a:p>
            <a:pPr marL="0" indent="0">
              <a:buNone/>
            </a:pPr>
            <a:r>
              <a:rPr lang="ru-RU" dirty="0" smtClean="0"/>
              <a:t>50. </a:t>
            </a:r>
            <a:r>
              <a:rPr lang="ru-RU" dirty="0"/>
              <a:t>Чехия</a:t>
            </a:r>
          </a:p>
          <a:p>
            <a:pPr marL="0" indent="0">
              <a:buNone/>
            </a:pPr>
            <a:r>
              <a:rPr lang="ru-RU" dirty="0" smtClean="0"/>
              <a:t>51. </a:t>
            </a:r>
            <a:r>
              <a:rPr lang="ru-RU" dirty="0"/>
              <a:t>Швейцария</a:t>
            </a:r>
          </a:p>
          <a:p>
            <a:pPr marL="0" indent="0">
              <a:buNone/>
            </a:pPr>
            <a:r>
              <a:rPr lang="ru-RU" dirty="0" smtClean="0"/>
              <a:t>52. </a:t>
            </a:r>
            <a:r>
              <a:rPr lang="ru-RU" dirty="0"/>
              <a:t>Эстония</a:t>
            </a:r>
          </a:p>
          <a:p>
            <a:pPr marL="0" indent="0">
              <a:buNone/>
            </a:pPr>
            <a:r>
              <a:rPr lang="ru-RU" dirty="0" smtClean="0"/>
              <a:t>53. Япония</a:t>
            </a:r>
            <a:endParaRPr lang="ru-RU" dirty="0"/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179512" y="1236999"/>
            <a:ext cx="2592288" cy="3044547"/>
          </a:xfrm>
          <a:prstGeom prst="wedgeRoundRectCallout">
            <a:avLst>
              <a:gd name="adj1" fmla="val 47363"/>
              <a:gd name="adj2" fmla="val -6114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600" dirty="0"/>
              <a:t>Соглашения </a:t>
            </a:r>
            <a:r>
              <a:rPr lang="ru-RU" sz="1600" dirty="0" smtClean="0"/>
              <a:t>применяются </a:t>
            </a:r>
            <a:r>
              <a:rPr lang="ru-RU" sz="1600" dirty="0"/>
              <a:t>к налогам </a:t>
            </a:r>
            <a:r>
              <a:rPr lang="ru-RU" sz="1600" dirty="0" smtClean="0"/>
              <a:t>на </a:t>
            </a:r>
            <a:r>
              <a:rPr lang="ru-RU" sz="1600" dirty="0"/>
              <a:t>доходы </a:t>
            </a:r>
            <a:r>
              <a:rPr lang="ru-RU" sz="1600" dirty="0" smtClean="0"/>
              <a:t>(прибыль) и </a:t>
            </a:r>
            <a:r>
              <a:rPr lang="ru-RU" sz="1600" dirty="0"/>
              <a:t>имущество, </a:t>
            </a:r>
            <a:r>
              <a:rPr lang="ru-RU" sz="1600" dirty="0" smtClean="0"/>
              <a:t>включая </a:t>
            </a:r>
            <a:r>
              <a:rPr lang="ru-RU" sz="1600" dirty="0"/>
              <a:t>налоги </a:t>
            </a:r>
            <a:r>
              <a:rPr lang="ru-RU" sz="1600" dirty="0" smtClean="0"/>
              <a:t>на доходы от </a:t>
            </a:r>
            <a:r>
              <a:rPr lang="ru-RU" sz="1600" dirty="0"/>
              <a:t>отчуждения движимого </a:t>
            </a:r>
            <a:r>
              <a:rPr lang="ru-RU" sz="1600" dirty="0" smtClean="0"/>
              <a:t>и </a:t>
            </a:r>
            <a:r>
              <a:rPr lang="ru-RU" sz="1600" dirty="0"/>
              <a:t>недвижимого имущества, а также налоги, взимаемые с прироста стоимости имущества. </a:t>
            </a:r>
          </a:p>
        </p:txBody>
      </p:sp>
    </p:spTree>
    <p:extLst>
      <p:ext uri="{BB962C8B-B14F-4D97-AF65-F5344CB8AC3E}">
        <p14:creationId xmlns:p14="http://schemas.microsoft.com/office/powerpoint/2010/main" val="387969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876</TotalTime>
  <Words>874</Words>
  <Application>Microsoft Office PowerPoint</Application>
  <PresentationFormat>Экран (4:3)</PresentationFormat>
  <Paragraphs>199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Схема возмещения диппредставительствам НДС</vt:lpstr>
      <vt:lpstr>Схема возмещения НДС административно-технического персоналу диппредставительств и членам их семей</vt:lpstr>
      <vt:lpstr>Специальные налоговые режимы</vt:lpstr>
      <vt:lpstr>Налог с оборота</vt:lpstr>
      <vt:lpstr>Соглашения о разделе продукции (СРП)</vt:lpstr>
      <vt:lpstr>Особенности налогообложения участников специальных экономических зон (СЭЗ)</vt:lpstr>
      <vt:lpstr>Особенности налогообложения юридических лиц  с участием прямых частных иностранных инвестиций</vt:lpstr>
      <vt:lpstr>Международные договора Республики Узбекистан  об избежании двойного налогообложения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Схема возмещения диппредставительствам и членам их семей НДС.</dc:title>
  <dc:creator>User</dc:creator>
  <cp:lastModifiedBy>User</cp:lastModifiedBy>
  <cp:revision>40</cp:revision>
  <cp:lastPrinted>2019-12-27T19:17:07Z</cp:lastPrinted>
  <dcterms:created xsi:type="dcterms:W3CDTF">2019-12-26T15:41:57Z</dcterms:created>
  <dcterms:modified xsi:type="dcterms:W3CDTF">2020-02-26T12:54:48Z</dcterms:modified>
</cp:coreProperties>
</file>