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0"/>
  </p:notesMasterIdLst>
  <p:sldIdLst>
    <p:sldId id="257" r:id="rId2"/>
    <p:sldId id="259" r:id="rId3"/>
    <p:sldId id="260" r:id="rId4"/>
    <p:sldId id="261" r:id="rId5"/>
    <p:sldId id="264" r:id="rId6"/>
    <p:sldId id="263" r:id="rId7"/>
    <p:sldId id="267" r:id="rId8"/>
    <p:sldId id="265" r:id="rId9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8847" autoAdjust="0"/>
  </p:normalViewPr>
  <p:slideViewPr>
    <p:cSldViewPr>
      <p:cViewPr varScale="1">
        <p:scale>
          <a:sx n="91" d="100"/>
          <a:sy n="91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6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AB775F-9B1A-47E3-97FA-4A98A66FB9CA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EEFFF-4055-4CF7-B56F-8D94547E54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97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EEFFF-4055-4CF7-B56F-8D94547E545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87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490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70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2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49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188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469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04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36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05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809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36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E300-2781-4C2F-BB71-244246E1B6B6}" type="datetimeFigureOut">
              <a:rPr lang="ru-RU" smtClean="0"/>
              <a:t>26.02.2020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FD02A-33A4-43C2-8AC6-20547213C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821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/>
              <a:t>Scheme </a:t>
            </a:r>
            <a:r>
              <a:rPr lang="en-US" sz="2800" dirty="0" smtClean="0"/>
              <a:t>for </a:t>
            </a:r>
            <a:r>
              <a:rPr lang="en-US" sz="2800" dirty="0"/>
              <a:t>VAT reimbursement to diplomatic missions</a:t>
            </a:r>
          </a:p>
        </p:txBody>
      </p:sp>
      <p:pic>
        <p:nvPicPr>
          <p:cNvPr id="6" name="Рисунок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9"/>
          <a:stretch/>
        </p:blipFill>
        <p:spPr bwMode="auto">
          <a:xfrm>
            <a:off x="3779912" y="1340768"/>
            <a:ext cx="1733550" cy="1400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547966" y="2757079"/>
            <a:ext cx="2470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Diplomatic mission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962294" y="3987932"/>
            <a:ext cx="1346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STC bodies</a:t>
            </a: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2612" y="4965469"/>
            <a:ext cx="1767500" cy="1199835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3908568" y="6139864"/>
            <a:ext cx="1520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Treasury</a:t>
            </a:r>
          </a:p>
        </p:txBody>
      </p:sp>
      <p:sp>
        <p:nvSpPr>
          <p:cNvPr id="22" name="Прямоугольник 21"/>
          <p:cNvSpPr/>
          <p:nvPr/>
        </p:nvSpPr>
        <p:spPr>
          <a:xfrm rot="18511632">
            <a:off x="5929414" y="4930696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/>
              <a:t>Conclusion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4696361" y="3256059"/>
            <a:ext cx="0" cy="11614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074235" y="4574073"/>
            <a:ext cx="14179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/>
              <a:t>VAT refund</a:t>
            </a:r>
          </a:p>
        </p:txBody>
      </p:sp>
      <p:sp>
        <p:nvSpPr>
          <p:cNvPr id="23" name="Прямоугольник 22"/>
          <p:cNvSpPr/>
          <p:nvPr/>
        </p:nvSpPr>
        <p:spPr>
          <a:xfrm rot="20105586">
            <a:off x="1836343" y="1687658"/>
            <a:ext cx="17584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Purchase of goods (</a:t>
            </a:r>
            <a:r>
              <a:rPr lang="en-US" sz="1400" smtClean="0"/>
              <a:t>services) </a:t>
            </a:r>
            <a:endParaRPr lang="en-US" sz="1400"/>
          </a:p>
          <a:p>
            <a:pPr algn="ctr"/>
            <a:r>
              <a:rPr lang="en-US" sz="1400" smtClean="0"/>
              <a:t>with </a:t>
            </a:r>
            <a:r>
              <a:rPr lang="en-US" sz="1400"/>
              <a:t>VAT </a:t>
            </a:r>
          </a:p>
        </p:txBody>
      </p:sp>
      <p:sp>
        <p:nvSpPr>
          <p:cNvPr id="33" name="Прямоугольник 32"/>
          <p:cNvSpPr/>
          <p:nvPr/>
        </p:nvSpPr>
        <p:spPr bwMode="gray">
          <a:xfrm rot="3009371">
            <a:off x="5723803" y="1749009"/>
            <a:ext cx="201953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Application</a:t>
            </a:r>
          </a:p>
          <a:p>
            <a:pPr algn="ctr"/>
            <a:r>
              <a:rPr lang="en-US" sz="1400" smtClean="0"/>
              <a:t>for </a:t>
            </a:r>
            <a:r>
              <a:rPr lang="en-US" sz="1400"/>
              <a:t>refund,</a:t>
            </a:r>
            <a:br>
              <a:rPr lang="en-US" sz="1400"/>
            </a:br>
            <a:r>
              <a:rPr lang="en-US" sz="1400"/>
              <a:t>with supporting documentation</a:t>
            </a:r>
          </a:p>
        </p:txBody>
      </p:sp>
      <p:cxnSp>
        <p:nvCxnSpPr>
          <p:cNvPr id="46" name="Прямая со стрелкой 45"/>
          <p:cNvCxnSpPr/>
          <p:nvPr/>
        </p:nvCxnSpPr>
        <p:spPr>
          <a:xfrm flipV="1">
            <a:off x="2483768" y="2348880"/>
            <a:ext cx="882808" cy="4979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45" y="2466474"/>
            <a:ext cx="1896367" cy="184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Прямоугольник 30"/>
          <p:cNvSpPr/>
          <p:nvPr/>
        </p:nvSpPr>
        <p:spPr>
          <a:xfrm rot="2848003">
            <a:off x="1746841" y="4999120"/>
            <a:ext cx="14179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/>
              <a:t>Payment of VAT</a:t>
            </a:r>
          </a:p>
        </p:txBody>
      </p:sp>
      <p:sp>
        <p:nvSpPr>
          <p:cNvPr id="15" name="Стрелка вправо 14"/>
          <p:cNvSpPr/>
          <p:nvPr/>
        </p:nvSpPr>
        <p:spPr>
          <a:xfrm rot="20118051">
            <a:off x="2388840" y="2283688"/>
            <a:ext cx="1181377" cy="49360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право 33"/>
          <p:cNvSpPr/>
          <p:nvPr/>
        </p:nvSpPr>
        <p:spPr>
          <a:xfrm rot="2937730">
            <a:off x="5635410" y="2493636"/>
            <a:ext cx="1181377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право 34"/>
          <p:cNvSpPr/>
          <p:nvPr/>
        </p:nvSpPr>
        <p:spPr>
          <a:xfrm rot="2812103">
            <a:off x="2179843" y="4548680"/>
            <a:ext cx="1181377" cy="4936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право 35"/>
          <p:cNvSpPr/>
          <p:nvPr/>
        </p:nvSpPr>
        <p:spPr>
          <a:xfrm rot="16200000">
            <a:off x="4084098" y="3590000"/>
            <a:ext cx="1181377" cy="4936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право 36"/>
          <p:cNvSpPr/>
          <p:nvPr/>
        </p:nvSpPr>
        <p:spPr>
          <a:xfrm rot="7815723">
            <a:off x="5631519" y="4584543"/>
            <a:ext cx="1181377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4" name="Рисунок 23" descr="https://soliq.uz/storage/photo-galleries/February2020/19cc2d658a454d279c24e05dd1e8b0a7_02022020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07" t="2253" r="52475" b="72973"/>
          <a:stretch/>
        </p:blipFill>
        <p:spPr bwMode="auto">
          <a:xfrm>
            <a:off x="6929001" y="3001536"/>
            <a:ext cx="1935480" cy="979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0796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726" y="1146685"/>
            <a:ext cx="2520280" cy="1418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Рисунок 28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9"/>
          <a:stretch/>
        </p:blipFill>
        <p:spPr bwMode="auto">
          <a:xfrm>
            <a:off x="6318708" y="3521940"/>
            <a:ext cx="2088232" cy="15441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4029365"/>
            <a:ext cx="2158644" cy="1199835"/>
          </a:xfrm>
          <a:prstGeom prst="rect">
            <a:avLst/>
          </a:prstGeom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51" y="1461057"/>
            <a:ext cx="1896367" cy="1842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/>
              <a:t>VAT reimbursement scheme for administrative and technical staff of diplomatic missions and their families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131840" y="2617167"/>
            <a:ext cx="30817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/>
              <a:t>Staff of diplomatic missions 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347226" y="6234340"/>
            <a:ext cx="13460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STC bodies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86528" y="5147900"/>
            <a:ext cx="1520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Treasury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6377186" y="4852378"/>
            <a:ext cx="24704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Diplomatic mission </a:t>
            </a:r>
          </a:p>
        </p:txBody>
      </p:sp>
      <p:sp>
        <p:nvSpPr>
          <p:cNvPr id="42" name="Прямоугольник 41"/>
          <p:cNvSpPr/>
          <p:nvPr/>
        </p:nvSpPr>
        <p:spPr bwMode="gray">
          <a:xfrm rot="2698409">
            <a:off x="6193797" y="1724667"/>
            <a:ext cx="201953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smtClean="0"/>
              <a:t>Applying </a:t>
            </a:r>
            <a:r>
              <a:rPr lang="en-US" sz="1400"/>
              <a:t>with supporting documents</a:t>
            </a:r>
          </a:p>
        </p:txBody>
      </p:sp>
      <p:sp>
        <p:nvSpPr>
          <p:cNvPr id="16" name="Стрелка вправо 15"/>
          <p:cNvSpPr/>
          <p:nvPr/>
        </p:nvSpPr>
        <p:spPr>
          <a:xfrm rot="20118051">
            <a:off x="2117399" y="1775048"/>
            <a:ext cx="1181377" cy="493605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2544874">
            <a:off x="6153416" y="2249290"/>
            <a:ext cx="1181377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8123879">
            <a:off x="6621356" y="5373416"/>
            <a:ext cx="955341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12464574">
            <a:off x="2418244" y="5346712"/>
            <a:ext cx="791904" cy="493605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 rot="13507888">
            <a:off x="5154950" y="3131239"/>
            <a:ext cx="1190263" cy="4936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 rot="18899504">
            <a:off x="6493165" y="5754659"/>
            <a:ext cx="2374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Application </a:t>
            </a:r>
            <a:r>
              <a:rPr lang="en-US" sz="1400" smtClean="0"/>
              <a:t>for </a:t>
            </a:r>
            <a:r>
              <a:rPr lang="en-US" sz="1400"/>
              <a:t>refund, </a:t>
            </a:r>
          </a:p>
          <a:p>
            <a:pPr algn="ctr"/>
            <a:r>
              <a:rPr lang="en-US" sz="1400"/>
              <a:t>with supporting documents</a:t>
            </a:r>
          </a:p>
        </p:txBody>
      </p:sp>
      <p:sp>
        <p:nvSpPr>
          <p:cNvPr id="25" name="Прямоугольник 24"/>
          <p:cNvSpPr/>
          <p:nvPr/>
        </p:nvSpPr>
        <p:spPr>
          <a:xfrm rot="1652803">
            <a:off x="1957181" y="5831602"/>
            <a:ext cx="13837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/>
              <a:t>Conclusion</a:t>
            </a:r>
          </a:p>
        </p:txBody>
      </p:sp>
      <p:sp>
        <p:nvSpPr>
          <p:cNvPr id="26" name="Прямоугольник 25"/>
          <p:cNvSpPr/>
          <p:nvPr/>
        </p:nvSpPr>
        <p:spPr>
          <a:xfrm rot="4843187">
            <a:off x="155808" y="3375638"/>
            <a:ext cx="9980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Payment of VAT</a:t>
            </a:r>
          </a:p>
        </p:txBody>
      </p:sp>
      <p:sp>
        <p:nvSpPr>
          <p:cNvPr id="27" name="Стрелка вправо 26"/>
          <p:cNvSpPr/>
          <p:nvPr/>
        </p:nvSpPr>
        <p:spPr>
          <a:xfrm rot="4930667">
            <a:off x="742463" y="3453287"/>
            <a:ext cx="781783" cy="48059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 rot="20105586">
            <a:off x="1620637" y="1176869"/>
            <a:ext cx="175841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/>
              <a:t>Purchase of goods (</a:t>
            </a:r>
            <a:r>
              <a:rPr lang="en-US" sz="1400" smtClean="0"/>
              <a:t>services) </a:t>
            </a:r>
            <a:endParaRPr lang="en-US" sz="1400"/>
          </a:p>
          <a:p>
            <a:pPr algn="ctr"/>
            <a:r>
              <a:rPr lang="en-US" sz="1400" smtClean="0"/>
              <a:t>with </a:t>
            </a:r>
            <a:r>
              <a:rPr lang="en-US" sz="1400"/>
              <a:t>VAT </a:t>
            </a:r>
          </a:p>
        </p:txBody>
      </p:sp>
      <p:sp>
        <p:nvSpPr>
          <p:cNvPr id="36" name="Прямоугольник 35"/>
          <p:cNvSpPr/>
          <p:nvPr/>
        </p:nvSpPr>
        <p:spPr>
          <a:xfrm rot="20963287">
            <a:off x="4364782" y="3644456"/>
            <a:ext cx="11750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VAT refund</a:t>
            </a:r>
          </a:p>
        </p:txBody>
      </p:sp>
      <p:sp>
        <p:nvSpPr>
          <p:cNvPr id="39" name="Стрелка вправо 38"/>
          <p:cNvSpPr/>
          <p:nvPr/>
        </p:nvSpPr>
        <p:spPr>
          <a:xfrm rot="20970899">
            <a:off x="3103349" y="4204225"/>
            <a:ext cx="2619366" cy="4936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3" name="Рисунок 42" descr="https://soliq.uz/storage/photo-galleries/February2020/19cc2d658a454d279c24e05dd1e8b0a7_02022020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07" t="2253" r="52475" b="72973"/>
          <a:stretch/>
        </p:blipFill>
        <p:spPr bwMode="auto">
          <a:xfrm>
            <a:off x="4023526" y="5147900"/>
            <a:ext cx="1935480" cy="97917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90350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Special tax regimes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457200" y="1412776"/>
            <a:ext cx="8229600" cy="4680520"/>
            <a:chOff x="457200" y="3405801"/>
            <a:chExt cx="8229600" cy="91476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57200" y="3509121"/>
              <a:ext cx="8229600" cy="176400"/>
            </a:xfrm>
            <a:prstGeom prst="snip2Diag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7" name="Полилиния 6"/>
            <p:cNvSpPr/>
            <p:nvPr/>
          </p:nvSpPr>
          <p:spPr>
            <a:xfrm>
              <a:off x="1403648" y="3405801"/>
              <a:ext cx="5760720" cy="206640"/>
            </a:xfrm>
            <a:prstGeom prst="snip2DiagRect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227829" tIns="10087" rIns="227829" bIns="10087" numCol="1" spcCol="1270" anchor="ctr" anchorCtr="0">
              <a:noAutofit/>
            </a:bodyPr>
            <a:lstStyle/>
            <a:p>
              <a:pPr lvl="0" algn="l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Turnover tax: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57200" y="3826641"/>
              <a:ext cx="8229600" cy="176400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</p:sp>
        <p:sp>
          <p:nvSpPr>
            <p:cNvPr id="9" name="Полилиния 8"/>
            <p:cNvSpPr/>
            <p:nvPr/>
          </p:nvSpPr>
          <p:spPr>
            <a:xfrm>
              <a:off x="1403648" y="3723321"/>
              <a:ext cx="5760720" cy="206640"/>
            </a:xfrm>
            <a:prstGeom prst="snip2Diag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227829" tIns="10087" rIns="227829" bIns="10087" numCol="1" spcCol="1270" anchor="ctr" anchorCtr="0">
              <a:noAutofit/>
            </a:bodyPr>
            <a:lstStyle/>
            <a:p>
              <a:pPr lvl="0" algn="l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Special taxation procedure for parties to </a:t>
              </a:r>
              <a:r>
                <a:rPr lang="en-US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production </a:t>
              </a:r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sharing agreements;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57200" y="4144161"/>
              <a:ext cx="8229600" cy="176400"/>
            </a:xfrm>
            <a:prstGeom prst="snip2Diag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</p:sp>
        <p:sp>
          <p:nvSpPr>
            <p:cNvPr id="11" name="Полилиния 10"/>
            <p:cNvSpPr/>
            <p:nvPr/>
          </p:nvSpPr>
          <p:spPr>
            <a:xfrm>
              <a:off x="1403648" y="4040841"/>
              <a:ext cx="5760720" cy="206640"/>
            </a:xfrm>
            <a:prstGeom prst="snip2Diag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227829" tIns="10087" rIns="227829" bIns="10087" numCol="1" spcCol="1270" anchor="ctr" anchorCtr="0">
              <a:noAutofit/>
            </a:bodyPr>
            <a:lstStyle/>
            <a:p>
              <a:pPr lvl="0" algn="l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>
                  <a:latin typeface="Times New Roman" panose="02020603050405020304" pitchFamily="18" charset="0"/>
                  <a:cs typeface="Times New Roman" panose="02020603050405020304" pitchFamily="18" charset="0"/>
                </a:rPr>
                <a:t>Special taxation procedure for participants of special economic zones and certain categories of taxpayers.</a:t>
              </a:r>
            </a:p>
          </p:txBody>
        </p:sp>
      </p:grpSp>
      <p:sp>
        <p:nvSpPr>
          <p:cNvPr id="14" name="Стрелка углом вверх 13"/>
          <p:cNvSpPr/>
          <p:nvPr/>
        </p:nvSpPr>
        <p:spPr>
          <a:xfrm rot="5400000">
            <a:off x="798426" y="3045040"/>
            <a:ext cx="778396" cy="432048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углом вверх 12"/>
          <p:cNvSpPr/>
          <p:nvPr/>
        </p:nvSpPr>
        <p:spPr>
          <a:xfrm rot="5400000">
            <a:off x="-492265" y="3405295"/>
            <a:ext cx="3359778" cy="432048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Стрелка углом вверх 11"/>
          <p:cNvSpPr/>
          <p:nvPr/>
        </p:nvSpPr>
        <p:spPr>
          <a:xfrm rot="5400000">
            <a:off x="798426" y="1441934"/>
            <a:ext cx="778396" cy="432048"/>
          </a:xfrm>
          <a:prstGeom prst="ben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2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6319" y="7707"/>
            <a:ext cx="8229600" cy="114300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/>
              <a:t>Turnover tax</a:t>
            </a:r>
          </a:p>
        </p:txBody>
      </p:sp>
      <p:grpSp>
        <p:nvGrpSpPr>
          <p:cNvPr id="29" name="Группа 28"/>
          <p:cNvGrpSpPr/>
          <p:nvPr/>
        </p:nvGrpSpPr>
        <p:grpSpPr>
          <a:xfrm>
            <a:off x="323527" y="1297784"/>
            <a:ext cx="8330595" cy="5083544"/>
            <a:chOff x="1549676" y="1691909"/>
            <a:chExt cx="6028484" cy="2752069"/>
          </a:xfrm>
        </p:grpSpPr>
        <p:sp>
          <p:nvSpPr>
            <p:cNvPr id="30" name="Прямоугольник с двумя вырезанными противолежащими углами 29"/>
            <p:cNvSpPr/>
            <p:nvPr/>
          </p:nvSpPr>
          <p:spPr>
            <a:xfrm>
              <a:off x="1644000" y="1945865"/>
              <a:ext cx="2823781" cy="962549"/>
            </a:xfrm>
            <a:prstGeom prst="snip2Diag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lvl="0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50" kern="1200" dirty="0" smtClean="0"/>
            </a:p>
            <a:p>
              <a:pPr lvl="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88900" algn="l"/>
                </a:tabLst>
              </a:pPr>
              <a:r>
                <a:rPr lang="en-US" sz="1200"/>
                <a:t>- Legal entities, whose income from sale of goods (services) for the tax period does not exceed one billion UZS; </a:t>
              </a:r>
            </a:p>
            <a:p>
              <a:pPr lvl="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tabLst>
                  <a:tab pos="88900" algn="l"/>
                </a:tabLst>
              </a:pPr>
              <a:r>
                <a:rPr lang="en-US" sz="1200"/>
                <a:t>- Individual entrepreneurs whose income from sale of goods (services) for the tax period exceeds one hundred million UZS but not exceeds one billion UZS.</a:t>
              </a:r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1549676" y="1715179"/>
              <a:ext cx="1928034" cy="344983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en-US" sz="2000" b="1">
                  <a:solidFill>
                    <a:schemeClr val="tx1"/>
                  </a:solidFill>
                </a:rPr>
                <a:t>Taxpayers</a:t>
              </a:r>
            </a:p>
          </p:txBody>
        </p:sp>
        <p:sp>
          <p:nvSpPr>
            <p:cNvPr id="32" name="Прямоугольник с двумя вырезанными противолежащими углами 31"/>
            <p:cNvSpPr/>
            <p:nvPr/>
          </p:nvSpPr>
          <p:spPr>
            <a:xfrm>
              <a:off x="4728326" y="1945865"/>
              <a:ext cx="2823781" cy="665919"/>
            </a:xfrm>
            <a:prstGeom prst="snip2Diag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lvl="0" algn="l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kern="1200" dirty="0" smtClean="0"/>
            </a:p>
            <a:p>
              <a:pPr lvl="0" algn="l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/>
                <a:t>The aggregate income shall be defined as the subject of taxation and </a:t>
              </a:r>
              <a:r>
                <a:rPr lang="en-US" sz="1400" b="1"/>
                <a:t>tax base</a:t>
              </a:r>
              <a:r>
                <a:rPr lang="en-US" sz="1400"/>
                <a:t> taking into account reductions and deductions</a:t>
              </a:r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4652881" y="1691909"/>
              <a:ext cx="2211914" cy="443458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en-US" sz="2000" b="1"/>
                <a:t>The subject of taxation and the tax base</a:t>
              </a:r>
            </a:p>
          </p:txBody>
        </p:sp>
        <p:sp>
          <p:nvSpPr>
            <p:cNvPr id="34" name="Прямоугольник с двумя вырезанными противолежащими углами 33"/>
            <p:cNvSpPr/>
            <p:nvPr/>
          </p:nvSpPr>
          <p:spPr>
            <a:xfrm>
              <a:off x="4780435" y="2947672"/>
              <a:ext cx="2771672" cy="442911"/>
            </a:xfrm>
            <a:prstGeom prst="snip2Diag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b="1" kern="1200" dirty="0" smtClean="0"/>
            </a:p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050" b="1" dirty="0"/>
            </a:p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/>
                <a:t>Tax period</a:t>
              </a:r>
              <a:r>
                <a:rPr lang="en-US" sz="1400"/>
                <a:t> shall be a calendar year. </a:t>
              </a:r>
            </a:p>
            <a:p>
              <a:pPr marL="182563" lvl="0" algn="l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050" kern="1200" dirty="0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4637951" y="2736102"/>
              <a:ext cx="1927819" cy="3446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en-US" sz="2000" b="1">
                  <a:solidFill>
                    <a:schemeClr val="tx1"/>
                  </a:solidFill>
                </a:rPr>
                <a:t>Tax period</a:t>
              </a:r>
              <a:r>
                <a:rPr lang="en-US" sz="200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6" name="Прямоугольник с двумя вырезанными противолежащими углами 35"/>
            <p:cNvSpPr/>
            <p:nvPr/>
          </p:nvSpPr>
          <p:spPr>
            <a:xfrm>
              <a:off x="4754379" y="3835965"/>
              <a:ext cx="2823781" cy="608013"/>
            </a:xfrm>
            <a:prstGeom prst="snip2DiagRect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b="1"/>
                <a:t>Reporting period</a:t>
              </a:r>
              <a:r>
                <a:rPr lang="en-US" sz="1400"/>
                <a:t> shall be a quarter.</a:t>
              </a: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4652882" y="3641051"/>
              <a:ext cx="1927819" cy="3446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r>
                <a:rPr lang="en-US" sz="2000" b="1">
                  <a:solidFill>
                    <a:schemeClr val="tx1"/>
                  </a:solidFill>
                </a:rPr>
                <a:t>Reporting period</a:t>
              </a:r>
            </a:p>
          </p:txBody>
        </p:sp>
        <p:sp>
          <p:nvSpPr>
            <p:cNvPr id="38" name="Прямоугольник с двумя вырезанными противолежащими углами 37"/>
            <p:cNvSpPr/>
            <p:nvPr/>
          </p:nvSpPr>
          <p:spPr>
            <a:xfrm>
              <a:off x="1653895" y="3464459"/>
              <a:ext cx="2823781" cy="882431"/>
            </a:xfrm>
            <a:prstGeom prst="snip2Diag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597700" tIns="22860" rIns="22860" bIns="22860" numCol="1" spcCol="1270" anchor="ctr" anchorCtr="0">
              <a:noAutofit/>
            </a:bodyPr>
            <a:lstStyle/>
            <a:p>
              <a:pPr indent="17780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/>
                <a:t>The basic turnover tax rate shall be set at four percent of the tax base.</a:t>
              </a:r>
            </a:p>
            <a:p>
              <a:pPr lvl="0" indent="177800" algn="just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/>
                <a:t>In some cases, </a:t>
              </a:r>
              <a:r>
                <a:rPr lang="en-US" sz="1200" dirty="0" smtClean="0"/>
                <a:t>rate from </a:t>
              </a:r>
              <a:r>
                <a:rPr lang="en-US" sz="1200" dirty="0"/>
                <a:t>0 to 25 percent of the tax base shall be applied.</a:t>
              </a: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1549676" y="3218271"/>
              <a:ext cx="1927819" cy="34462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/>
            <a:lstStyle/>
            <a:p>
              <a:pPr lvl="0"/>
              <a:r>
                <a:rPr lang="en-US" sz="2000" b="1">
                  <a:solidFill>
                    <a:schemeClr val="tx1"/>
                  </a:solidFill>
                </a:rPr>
                <a:t>Tax rate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7016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817572" y="4413041"/>
            <a:ext cx="4572000" cy="1464231"/>
          </a:xfrm>
          <a:prstGeom prst="roundRect">
            <a:avLst/>
          </a:prstGeom>
          <a:ln w="38100" cap="rnd" cmpd="tri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/>
              <a:t>accounting and reporting procedures;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/>
              <a:t>terms of taxation and payment of other payments;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/>
              <a:t>procedure for exporting a foreign investor's share.</a:t>
            </a:r>
          </a:p>
        </p:txBody>
      </p:sp>
      <p:sp>
        <p:nvSpPr>
          <p:cNvPr id="21" name="Полилиния 20"/>
          <p:cNvSpPr/>
          <p:nvPr/>
        </p:nvSpPr>
        <p:spPr>
          <a:xfrm>
            <a:off x="5667342" y="2811239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Полилиния 21"/>
          <p:cNvSpPr/>
          <p:nvPr/>
        </p:nvSpPr>
        <p:spPr>
          <a:xfrm>
            <a:off x="5651863" y="3808685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Выгнутая вниз стрелка 7"/>
          <p:cNvSpPr/>
          <p:nvPr/>
        </p:nvSpPr>
        <p:spPr>
          <a:xfrm rot="5400000">
            <a:off x="-12951" y="4341543"/>
            <a:ext cx="1177827" cy="504869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832" y="692696"/>
            <a:ext cx="8964488" cy="562074"/>
          </a:xfrm>
          <a:noFill/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3600" b="1"/>
              <a:t>Production Sharing Agreements (PSAs)</a:t>
            </a: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39552" y="1556792"/>
            <a:ext cx="4592136" cy="1763078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dirty="0" err="1"/>
              <a:t>PSA</a:t>
            </a:r>
            <a:r>
              <a:rPr lang="en-US" dirty="0"/>
              <a:t> is applied by a foreign investor in the area of prospecting, exploration and extraction of mineral resources at a certain subsoil area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044" y="3789040"/>
            <a:ext cx="4572000" cy="715089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177800" algn="just"/>
            <a:r>
              <a:rPr lang="en-US"/>
              <a:t>Production Sharing Agreement provides for: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5292081" y="1692077"/>
            <a:ext cx="3590797" cy="4761259"/>
            <a:chOff x="3324678" y="1397496"/>
            <a:chExt cx="3168350" cy="4761259"/>
          </a:xfrm>
        </p:grpSpPr>
        <p:sp>
          <p:nvSpPr>
            <p:cNvPr id="12" name="Полилиния 11"/>
            <p:cNvSpPr/>
            <p:nvPr/>
          </p:nvSpPr>
          <p:spPr>
            <a:xfrm>
              <a:off x="3643312" y="1932111"/>
              <a:ext cx="232171" cy="870644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70644"/>
                  </a:lnTo>
                  <a:lnTo>
                    <a:pt x="232171" y="870644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Полилиния 12"/>
            <p:cNvSpPr/>
            <p:nvPr/>
          </p:nvSpPr>
          <p:spPr>
            <a:xfrm>
              <a:off x="3875483" y="2620382"/>
              <a:ext cx="2617545" cy="463857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/>
                <a:t>Profits tax</a:t>
              </a: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3643312" y="2558355"/>
              <a:ext cx="232171" cy="2321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21718"/>
                  </a:lnTo>
                  <a:lnTo>
                    <a:pt x="232171" y="2321718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3875484" y="3156247"/>
              <a:ext cx="2617544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>
                  <a:solidFill>
                    <a:schemeClr val="dk1"/>
                  </a:solidFill>
                </a:rPr>
                <a:t>VAT</a:t>
              </a: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3875484" y="3665001"/>
              <a:ext cx="2617544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/>
                <a:t>Land tax</a:t>
              </a:r>
            </a:p>
          </p:txBody>
        </p:sp>
        <p:sp>
          <p:nvSpPr>
            <p:cNvPr id="17" name="Полилиния 16"/>
            <p:cNvSpPr/>
            <p:nvPr/>
          </p:nvSpPr>
          <p:spPr>
            <a:xfrm>
              <a:off x="3875482" y="4164359"/>
              <a:ext cx="2617545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/>
                <a:t>Water use tax</a:t>
              </a:r>
            </a:p>
          </p:txBody>
        </p:sp>
        <p:sp>
          <p:nvSpPr>
            <p:cNvPr id="18" name="Полилиния 17"/>
            <p:cNvSpPr/>
            <p:nvPr/>
          </p:nvSpPr>
          <p:spPr>
            <a:xfrm>
              <a:off x="3874306" y="4659683"/>
              <a:ext cx="2618721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/>
                <a:t>Subsoil use tax</a:t>
              </a: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3875484" y="5172471"/>
              <a:ext cx="2617544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/>
                <a:t>Social tax</a:t>
              </a: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3875483" y="5717976"/>
              <a:ext cx="2617543" cy="440779"/>
            </a:xfrm>
            <a:custGeom>
              <a:avLst/>
              <a:gdLst>
                <a:gd name="connsiteX0" fmla="*/ 0 w 1857374"/>
                <a:gd name="connsiteY0" fmla="*/ 116086 h 1160859"/>
                <a:gd name="connsiteX1" fmla="*/ 116086 w 1857374"/>
                <a:gd name="connsiteY1" fmla="*/ 0 h 1160859"/>
                <a:gd name="connsiteX2" fmla="*/ 1741288 w 1857374"/>
                <a:gd name="connsiteY2" fmla="*/ 0 h 1160859"/>
                <a:gd name="connsiteX3" fmla="*/ 1857374 w 1857374"/>
                <a:gd name="connsiteY3" fmla="*/ 116086 h 1160859"/>
                <a:gd name="connsiteX4" fmla="*/ 1857374 w 1857374"/>
                <a:gd name="connsiteY4" fmla="*/ 1044773 h 1160859"/>
                <a:gd name="connsiteX5" fmla="*/ 1741288 w 1857374"/>
                <a:gd name="connsiteY5" fmla="*/ 1160859 h 1160859"/>
                <a:gd name="connsiteX6" fmla="*/ 116086 w 1857374"/>
                <a:gd name="connsiteY6" fmla="*/ 1160859 h 1160859"/>
                <a:gd name="connsiteX7" fmla="*/ 0 w 1857374"/>
                <a:gd name="connsiteY7" fmla="*/ 1044773 h 1160859"/>
                <a:gd name="connsiteX8" fmla="*/ 0 w 1857374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57374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1741288" y="0"/>
                  </a:lnTo>
                  <a:cubicBezTo>
                    <a:pt x="1805401" y="0"/>
                    <a:pt x="1857374" y="51973"/>
                    <a:pt x="1857374" y="116086"/>
                  </a:cubicBezTo>
                  <a:lnTo>
                    <a:pt x="1857374" y="1044773"/>
                  </a:lnTo>
                  <a:cubicBezTo>
                    <a:pt x="1857374" y="1108886"/>
                    <a:pt x="1805401" y="1160859"/>
                    <a:pt x="1741288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2">
              <a:schemeClr val="accent4">
                <a:hueOff val="-4464770"/>
                <a:satOff val="26899"/>
                <a:lumOff val="2156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9725" tIns="91150" rIns="119725" bIns="91150" numCol="1" spcCol="1270" anchor="ctr" anchorCtr="0">
              <a:noAutofit/>
            </a:bodyPr>
            <a:lstStyle/>
            <a:p>
              <a:pPr lvl="0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/>
                <a:t>Excise </a:t>
              </a:r>
              <a:r>
                <a:rPr lang="en-US" sz="2000" smtClean="0"/>
                <a:t>tax</a:t>
              </a:r>
              <a:endParaRPr lang="en-US" sz="200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3642134" y="3087164"/>
              <a:ext cx="232171" cy="2321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21718"/>
                  </a:lnTo>
                  <a:lnTo>
                    <a:pt x="232171" y="2321718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Полилиния 24"/>
            <p:cNvSpPr/>
            <p:nvPr/>
          </p:nvSpPr>
          <p:spPr>
            <a:xfrm>
              <a:off x="3642133" y="3597026"/>
              <a:ext cx="232171" cy="2321718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2321718"/>
                  </a:lnTo>
                  <a:lnTo>
                    <a:pt x="232171" y="2321718"/>
                  </a:lnTo>
                </a:path>
              </a:pathLst>
            </a:custGeom>
            <a:noFill/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4">
                <a:tint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Полилиния 10"/>
            <p:cNvSpPr/>
            <p:nvPr/>
          </p:nvSpPr>
          <p:spPr>
            <a:xfrm>
              <a:off x="3324678" y="1397496"/>
              <a:ext cx="2922677" cy="1160859"/>
            </a:xfrm>
            <a:custGeom>
              <a:avLst/>
              <a:gdLst>
                <a:gd name="connsiteX0" fmla="*/ 0 w 2321718"/>
                <a:gd name="connsiteY0" fmla="*/ 116086 h 1160859"/>
                <a:gd name="connsiteX1" fmla="*/ 116086 w 2321718"/>
                <a:gd name="connsiteY1" fmla="*/ 0 h 1160859"/>
                <a:gd name="connsiteX2" fmla="*/ 2205632 w 2321718"/>
                <a:gd name="connsiteY2" fmla="*/ 0 h 1160859"/>
                <a:gd name="connsiteX3" fmla="*/ 2321718 w 2321718"/>
                <a:gd name="connsiteY3" fmla="*/ 116086 h 1160859"/>
                <a:gd name="connsiteX4" fmla="*/ 2321718 w 2321718"/>
                <a:gd name="connsiteY4" fmla="*/ 1044773 h 1160859"/>
                <a:gd name="connsiteX5" fmla="*/ 2205632 w 2321718"/>
                <a:gd name="connsiteY5" fmla="*/ 1160859 h 1160859"/>
                <a:gd name="connsiteX6" fmla="*/ 116086 w 2321718"/>
                <a:gd name="connsiteY6" fmla="*/ 1160859 h 1160859"/>
                <a:gd name="connsiteX7" fmla="*/ 0 w 2321718"/>
                <a:gd name="connsiteY7" fmla="*/ 1044773 h 1160859"/>
                <a:gd name="connsiteX8" fmla="*/ 0 w 2321718"/>
                <a:gd name="connsiteY8" fmla="*/ 116086 h 11608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21718" h="1160859">
                  <a:moveTo>
                    <a:pt x="0" y="116086"/>
                  </a:moveTo>
                  <a:cubicBezTo>
                    <a:pt x="0" y="51973"/>
                    <a:pt x="51973" y="0"/>
                    <a:pt x="116086" y="0"/>
                  </a:cubicBezTo>
                  <a:lnTo>
                    <a:pt x="2205632" y="0"/>
                  </a:lnTo>
                  <a:cubicBezTo>
                    <a:pt x="2269745" y="0"/>
                    <a:pt x="2321718" y="51973"/>
                    <a:pt x="2321718" y="116086"/>
                  </a:cubicBezTo>
                  <a:lnTo>
                    <a:pt x="2321718" y="1044773"/>
                  </a:lnTo>
                  <a:cubicBezTo>
                    <a:pt x="2321718" y="1108886"/>
                    <a:pt x="2269745" y="1160859"/>
                    <a:pt x="2205632" y="1160859"/>
                  </a:cubicBezTo>
                  <a:lnTo>
                    <a:pt x="116086" y="1160859"/>
                  </a:lnTo>
                  <a:cubicBezTo>
                    <a:pt x="51973" y="1160859"/>
                    <a:pt x="0" y="1108886"/>
                    <a:pt x="0" y="1044773"/>
                  </a:cubicBezTo>
                  <a:lnTo>
                    <a:pt x="0" y="116086"/>
                  </a:lnTo>
                  <a:close/>
                </a:path>
              </a:pathLst>
            </a:cu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42585" tIns="106390" rIns="142585" bIns="106390" numCol="1" spcCol="1270" anchor="ctr" anchorCtr="0">
              <a:noAutofit/>
            </a:bodyPr>
            <a:lstStyle/>
            <a:p>
              <a:pPr lvl="0" defTabSz="2533650">
                <a:lnSpc>
                  <a:spcPct val="90000"/>
                </a:lnSpc>
                <a:spcBef>
                  <a:spcPct val="0"/>
                </a:spcBef>
              </a:pPr>
              <a:r>
                <a:rPr lang="en-US" sz="1600" b="1" i="1">
                  <a:solidFill>
                    <a:schemeClr val="tx1"/>
                  </a:solidFill>
                </a:rPr>
                <a:t>A foreign investor, except as provided in the PSA, shall pay the following taxes:</a:t>
              </a:r>
            </a:p>
          </p:txBody>
        </p:sp>
      </p:grpSp>
      <p:sp>
        <p:nvSpPr>
          <p:cNvPr id="23" name="Полилиния 22"/>
          <p:cNvSpPr/>
          <p:nvPr/>
        </p:nvSpPr>
        <p:spPr>
          <a:xfrm>
            <a:off x="5660489" y="3350444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2766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олилиния 14"/>
          <p:cNvSpPr/>
          <p:nvPr/>
        </p:nvSpPr>
        <p:spPr>
          <a:xfrm>
            <a:off x="4634904" y="1686239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Полилиния 10"/>
          <p:cNvSpPr/>
          <p:nvPr/>
        </p:nvSpPr>
        <p:spPr>
          <a:xfrm>
            <a:off x="4634284" y="1292097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Вертикальный свиток 9"/>
          <p:cNvSpPr/>
          <p:nvPr/>
        </p:nvSpPr>
        <p:spPr>
          <a:xfrm>
            <a:off x="35497" y="1124744"/>
            <a:ext cx="3816424" cy="5355669"/>
          </a:xfrm>
          <a:prstGeom prst="verticalScroll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  <a:p>
            <a:pPr indent="177800" algn="just"/>
            <a:endParaRPr lang="ru-RU" dirty="0" smtClean="0"/>
          </a:p>
          <a:p>
            <a:pPr indent="177800" algn="just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6512" y="-273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/>
              <a:t>Features of taxation of participants of special economic zones (FEZ)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960" y="1292097"/>
            <a:ext cx="3384376" cy="576064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/>
              <a:t>Tax benefits for FEZ participants are provided in the form of exemption from: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8649"/>
              </p:ext>
            </p:extLst>
          </p:nvPr>
        </p:nvGraphicFramePr>
        <p:xfrm>
          <a:off x="611560" y="1700808"/>
          <a:ext cx="2592288" cy="4555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7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194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 dirty="0"/>
                        <a:t>"Navoi"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2.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"Angren"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3.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"Jizzakh"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4.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"Urgut"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5.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"Gijduvan"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6.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"Kokand"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7.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"Namangan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8.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"Hazarasp"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9.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"Termiz"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10.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"Nukus-Pharm"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11.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"Zomin-Farm" FEZ.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12.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"Kosonsoy-Farm"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13.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"Sirdaryo-Farm" FEZ.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14.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"Boysun-Farm"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15.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"Bustonliq-Farm" FEZ.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16.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"Parkent-Farm"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17.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"Andijon-Farm" FEZ.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18.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"Charvak" FTZ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19.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"Baliq ishlab chikaruvchi"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20.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"Sirdaryo" FEZ.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21.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/>
                        <a:t>"Bukhoro-agro"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0572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1" u="none" strike="noStrike"/>
                        <a:t>22.</a:t>
                      </a:r>
                    </a:p>
                  </a:txBody>
                  <a:tcPr marL="8945" marR="8945" marT="894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300" b="1" i="1" u="none" strike="noStrike" dirty="0"/>
                        <a:t>"</a:t>
                      </a:r>
                      <a:r>
                        <a:rPr lang="en-US" sz="1300" b="1" i="1" u="none" strike="noStrike" dirty="0" err="1"/>
                        <a:t>Chiroqchi</a:t>
                      </a:r>
                      <a:r>
                        <a:rPr lang="en-US" sz="1300" b="1" i="1" u="none" strike="noStrike" dirty="0"/>
                        <a:t>" FEZ</a:t>
                      </a:r>
                    </a:p>
                  </a:txBody>
                  <a:tcPr marL="8945" marR="8945" marT="894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8" name="Скругленный прямоугольник 7"/>
          <p:cNvSpPr/>
          <p:nvPr/>
        </p:nvSpPr>
        <p:spPr>
          <a:xfrm>
            <a:off x="971600" y="1182221"/>
            <a:ext cx="2664296" cy="374571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600" i="1" u="sng"/>
              <a:t>List of FEZs in Uzbekistan: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866454" y="1978075"/>
            <a:ext cx="24418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/>
              <a:t>Property </a:t>
            </a:r>
            <a:r>
              <a:rPr lang="en-US" smtClean="0"/>
              <a:t>tax</a:t>
            </a:r>
            <a:r>
              <a:rPr lang="en-US"/>
              <a:t>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867075" y="2444225"/>
            <a:ext cx="244122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/>
              <a:t>Land tax;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860849" y="2926685"/>
            <a:ext cx="244745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/>
              <a:t>Water use tax.</a:t>
            </a:r>
          </a:p>
        </p:txBody>
      </p:sp>
      <p:sp>
        <p:nvSpPr>
          <p:cNvPr id="16" name="Полилиния 15"/>
          <p:cNvSpPr/>
          <p:nvPr/>
        </p:nvSpPr>
        <p:spPr>
          <a:xfrm>
            <a:off x="4634904" y="2356793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Скругленный прямоугольник 17"/>
          <p:cNvSpPr/>
          <p:nvPr/>
        </p:nvSpPr>
        <p:spPr>
          <a:xfrm>
            <a:off x="3995936" y="4538622"/>
            <a:ext cx="4824536" cy="1532334"/>
          </a:xfrm>
          <a:prstGeom prst="roundRect">
            <a:avLst/>
          </a:prstGeom>
          <a:ln w="38100" cap="rnd" cmpd="tri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271463" algn="just">
              <a:buFont typeface="Arial" panose="020B0604020202020204" pitchFamily="34" charset="0"/>
              <a:buChar char="•"/>
            </a:pPr>
            <a:r>
              <a:rPr lang="en-US" sz="1400"/>
              <a:t>from $300,000 to $3 million - for </a:t>
            </a:r>
            <a:r>
              <a:rPr lang="en-US" sz="1400" smtClean="0"/>
              <a:t>the </a:t>
            </a:r>
            <a:r>
              <a:rPr lang="en-US" sz="1400"/>
              <a:t>period of </a:t>
            </a:r>
            <a:r>
              <a:rPr lang="en-US" sz="1400" b="1"/>
              <a:t>3 years</a:t>
            </a:r>
            <a:r>
              <a:rPr lang="en-US" sz="1400"/>
              <a:t>;</a:t>
            </a:r>
          </a:p>
          <a:p>
            <a:pPr indent="271463" algn="just">
              <a:buFont typeface="Arial" panose="020B0604020202020204" pitchFamily="34" charset="0"/>
              <a:buChar char="•"/>
            </a:pPr>
            <a:r>
              <a:rPr lang="en-US" sz="1400"/>
              <a:t>from $3 million to $5 </a:t>
            </a:r>
            <a:r>
              <a:rPr lang="en-US" sz="1400" smtClean="0"/>
              <a:t>million </a:t>
            </a:r>
            <a:r>
              <a:rPr lang="en-US" sz="1400"/>
              <a:t>- for the period of </a:t>
            </a:r>
            <a:r>
              <a:rPr lang="en-US" sz="1400" b="1"/>
              <a:t>5 years</a:t>
            </a:r>
            <a:r>
              <a:rPr lang="en-US" sz="1400"/>
              <a:t>;</a:t>
            </a:r>
          </a:p>
          <a:p>
            <a:pPr indent="271463" algn="just">
              <a:buFont typeface="Arial" panose="020B0604020202020204" pitchFamily="34" charset="0"/>
              <a:buChar char="•"/>
            </a:pPr>
            <a:r>
              <a:rPr lang="en-US" sz="1400"/>
              <a:t>from $5 million to $10 </a:t>
            </a:r>
            <a:r>
              <a:rPr lang="en-US" sz="1400" smtClean="0"/>
              <a:t>million </a:t>
            </a:r>
            <a:r>
              <a:rPr lang="en-US" sz="1400"/>
              <a:t>- for the period of </a:t>
            </a:r>
            <a:r>
              <a:rPr lang="en-US" sz="1400" b="1"/>
              <a:t>7 years</a:t>
            </a:r>
            <a:r>
              <a:rPr lang="en-US" sz="1400"/>
              <a:t>;</a:t>
            </a:r>
          </a:p>
          <a:p>
            <a:pPr indent="271463" algn="just">
              <a:buFont typeface="Arial" panose="020B0604020202020204" pitchFamily="34" charset="0"/>
              <a:buChar char="•"/>
            </a:pPr>
            <a:r>
              <a:rPr lang="en-US" sz="1400"/>
              <a:t>$10 million or more - for </a:t>
            </a:r>
            <a:r>
              <a:rPr lang="en-US" sz="1400" smtClean="0"/>
              <a:t>the </a:t>
            </a:r>
            <a:r>
              <a:rPr lang="en-US" sz="1400"/>
              <a:t>period of </a:t>
            </a:r>
            <a:r>
              <a:rPr lang="en-US" sz="1400" b="1"/>
              <a:t>10 years</a:t>
            </a:r>
            <a:r>
              <a:rPr lang="en-US" sz="1400"/>
              <a:t>, applying </a:t>
            </a:r>
            <a:r>
              <a:rPr lang="en-US" sz="1400" smtClean="0"/>
              <a:t>the </a:t>
            </a:r>
            <a:r>
              <a:rPr lang="en-US" sz="1400"/>
              <a:t>income tax rate and </a:t>
            </a:r>
            <a:r>
              <a:rPr lang="en-US" sz="1400" smtClean="0"/>
              <a:t>the </a:t>
            </a:r>
            <a:r>
              <a:rPr lang="en-US" sz="1400"/>
              <a:t>single tax payment of </a:t>
            </a:r>
            <a:r>
              <a:rPr lang="en-US" sz="1400" b="1"/>
              <a:t>50%</a:t>
            </a:r>
            <a:r>
              <a:rPr lang="en-US" sz="1400"/>
              <a:t> less than the applicable rates </a:t>
            </a:r>
            <a:r>
              <a:rPr lang="en-US" sz="1400" smtClean="0"/>
              <a:t>during the </a:t>
            </a:r>
            <a:r>
              <a:rPr lang="en-US" sz="1400"/>
              <a:t>next </a:t>
            </a:r>
            <a:r>
              <a:rPr lang="en-US" sz="1400" b="1"/>
              <a:t>5 years</a:t>
            </a:r>
            <a:r>
              <a:rPr lang="en-US" sz="1400"/>
              <a:t> .</a:t>
            </a:r>
          </a:p>
        </p:txBody>
      </p:sp>
      <p:sp>
        <p:nvSpPr>
          <p:cNvPr id="19" name="Выгнутая вниз стрелка 18"/>
          <p:cNvSpPr/>
          <p:nvPr/>
        </p:nvSpPr>
        <p:spPr>
          <a:xfrm rot="5400000">
            <a:off x="3299417" y="4616580"/>
            <a:ext cx="1177827" cy="504869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770188" y="3962558"/>
            <a:ext cx="4546228" cy="646986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600"/>
              <a:t>Exemptions in FEZ are provided depending on the volume of investments made:</a:t>
            </a:r>
          </a:p>
        </p:txBody>
      </p:sp>
    </p:spTree>
    <p:extLst>
      <p:ext uri="{BB962C8B-B14F-4D97-AF65-F5344CB8AC3E}">
        <p14:creationId xmlns:p14="http://schemas.microsoft.com/office/powerpoint/2010/main" val="4114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83568" y="3720291"/>
            <a:ext cx="7992888" cy="1532334"/>
          </a:xfrm>
          <a:prstGeom prst="roundRect">
            <a:avLst/>
          </a:prstGeom>
          <a:ln w="38100" cap="rnd" cmpd="tri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/>
              <a:t>Placement of legal entities in areas determined by the legislation;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/>
              <a:t>Foreign investors make direct private foreign investments without </a:t>
            </a:r>
            <a:r>
              <a:rPr lang="en-US" sz="1200" dirty="0" smtClean="0"/>
              <a:t>receiving </a:t>
            </a:r>
            <a:r>
              <a:rPr lang="en-US" sz="1200" dirty="0"/>
              <a:t>a guarantee of the Republic of Uzbekistan;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/>
              <a:t>The share of foreign shareholders in the Charter Fund (Charter Capital) of legal entities is not less than 33 percent, and for joint stock companies - not less than 15 percent; 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/>
              <a:t>Foreign investments made in the form of freely convertible currency or new modern technological equipment;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1200" dirty="0"/>
              <a:t>Sending at least 50 percent of income received as a result of tax exemptions - during the period of their application - for reinvestment with the aim of further development of the legal entity</a:t>
            </a:r>
          </a:p>
        </p:txBody>
      </p:sp>
      <p:sp>
        <p:nvSpPr>
          <p:cNvPr id="8" name="Выгнутая вниз стрелка 7"/>
          <p:cNvSpPr/>
          <p:nvPr/>
        </p:nvSpPr>
        <p:spPr>
          <a:xfrm rot="5400000">
            <a:off x="-156967" y="3811788"/>
            <a:ext cx="1177827" cy="504869"/>
          </a:xfrm>
          <a:prstGeom prst="curvedUpArrow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480" y="188640"/>
            <a:ext cx="8964488" cy="562074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Specifics </a:t>
            </a:r>
            <a:r>
              <a:rPr lang="en-US" sz="2800" dirty="0"/>
              <a:t>of taxation of legal entities with foreign direct investment</a:t>
            </a: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539552" y="980728"/>
            <a:ext cx="4592136" cy="1910001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400"/>
              <a:t>For legal entities </a:t>
            </a:r>
            <a:r>
              <a:rPr lang="en-US" sz="1400" smtClean="0"/>
              <a:t>that have been established with </a:t>
            </a:r>
            <a:r>
              <a:rPr lang="en-US" sz="1400"/>
              <a:t>attraction of direct private foreign investments and </a:t>
            </a:r>
            <a:r>
              <a:rPr lang="en-US" sz="1400" smtClean="0"/>
              <a:t>are specializing </a:t>
            </a:r>
            <a:r>
              <a:rPr lang="en-US" sz="1400"/>
              <a:t>on production of goods (rendering of services) in the sectors of economy according to the list approved by the legislation, the peculiarities of application of exemptions on separate taxes are envisaged.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044" y="3284984"/>
            <a:ext cx="5015076" cy="408623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/>
              <a:t>Tax exemptions are applied in the following cases:</a:t>
            </a:r>
          </a:p>
        </p:txBody>
      </p:sp>
      <p:sp>
        <p:nvSpPr>
          <p:cNvPr id="26" name="Полилиния 25"/>
          <p:cNvSpPr/>
          <p:nvPr/>
        </p:nvSpPr>
        <p:spPr>
          <a:xfrm>
            <a:off x="5801428" y="1726889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Полилиния 26"/>
          <p:cNvSpPr/>
          <p:nvPr/>
        </p:nvSpPr>
        <p:spPr>
          <a:xfrm>
            <a:off x="5800808" y="1332747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Объект 2"/>
          <p:cNvSpPr>
            <a:spLocks noGrp="1"/>
          </p:cNvSpPr>
          <p:nvPr>
            <p:ph idx="1"/>
          </p:nvPr>
        </p:nvSpPr>
        <p:spPr>
          <a:xfrm>
            <a:off x="5378484" y="908720"/>
            <a:ext cx="3384376" cy="1000091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1200"/>
              <a:t>Legal entities created with attraction of direct private foreign investments are granted tax exemptions in the form of exemption from taxes: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6032978" y="2018725"/>
            <a:ext cx="244184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/>
              <a:t>Property tax;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6033599" y="2484875"/>
            <a:ext cx="244122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/>
              <a:t>Land tax; </a:t>
            </a:r>
          </a:p>
        </p:txBody>
      </p:sp>
      <p:sp>
        <p:nvSpPr>
          <p:cNvPr id="31" name="Полилиния 30"/>
          <p:cNvSpPr/>
          <p:nvPr/>
        </p:nvSpPr>
        <p:spPr>
          <a:xfrm>
            <a:off x="5801428" y="2397443"/>
            <a:ext cx="232171" cy="87064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70644"/>
                </a:lnTo>
                <a:lnTo>
                  <a:pt x="232171" y="870644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5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4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Прямоугольник 31"/>
          <p:cNvSpPr/>
          <p:nvPr/>
        </p:nvSpPr>
        <p:spPr>
          <a:xfrm>
            <a:off x="6027372" y="2944921"/>
            <a:ext cx="2447455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/>
              <a:t>Water use tax.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5877272"/>
            <a:ext cx="8712968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/>
              <a:t>Important!</a:t>
            </a:r>
            <a:r>
              <a:rPr lang="en-US"/>
              <a:t> An enterprise with the participation of direct private foreign investment has the right to use other benefits provided by law.</a:t>
            </a:r>
          </a:p>
        </p:txBody>
      </p:sp>
    </p:spTree>
    <p:extLst>
      <p:ext uri="{BB962C8B-B14F-4D97-AF65-F5344CB8AC3E}">
        <p14:creationId xmlns:p14="http://schemas.microsoft.com/office/powerpoint/2010/main" val="29470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344" y="-99392"/>
            <a:ext cx="9154344" cy="1143000"/>
          </a:xfrm>
        </p:spPr>
        <p:txBody>
          <a:bodyPr>
            <a:normAutofit/>
          </a:bodyPr>
          <a:lstStyle/>
          <a:p>
            <a:r>
              <a:rPr lang="en-US" sz="2800" dirty="0"/>
              <a:t>International treaties of the Republic of </a:t>
            </a:r>
            <a:r>
              <a:rPr lang="en-US" sz="2800"/>
              <a:t>Uzbekistan </a:t>
            </a:r>
            <a:r>
              <a:rPr lang="en-US" sz="2800" smtClean="0"/>
              <a:t>for </a:t>
            </a:r>
            <a:r>
              <a:rPr lang="en-US" sz="2800" dirty="0"/>
              <a:t>avoidance of double taxation</a:t>
            </a:r>
          </a:p>
        </p:txBody>
      </p:sp>
      <p:sp>
        <p:nvSpPr>
          <p:cNvPr id="6" name="Прямоугольник с двумя вырезанными противолежащими углами 5"/>
          <p:cNvSpPr/>
          <p:nvPr/>
        </p:nvSpPr>
        <p:spPr>
          <a:xfrm>
            <a:off x="2977555" y="1657350"/>
            <a:ext cx="5205114" cy="1101923"/>
          </a:xfrm>
          <a:prstGeom prst="snip2Diag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dirty="0"/>
              <a:t>At present, international treaties </a:t>
            </a:r>
            <a:r>
              <a:rPr lang="en-US" dirty="0" smtClean="0"/>
              <a:t>for </a:t>
            </a:r>
            <a:r>
              <a:rPr lang="en-US" dirty="0"/>
              <a:t>avoidance of double taxation with the following countries are in force: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7524" y="4509120"/>
            <a:ext cx="2556284" cy="154936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700" b="1"/>
              <a:t>Important:</a:t>
            </a:r>
            <a:r>
              <a:rPr lang="en-US" sz="1700"/>
              <a:t> </a:t>
            </a:r>
            <a:r>
              <a:rPr lang="en-US" sz="1700" i="1"/>
              <a:t>Article 2 of the Tax Code of Uzbekistan envisages the priority of international treaties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77555" y="2276872"/>
            <a:ext cx="5688632" cy="4248471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numCol="3">
            <a:normAutofit fontScale="32500" lnSpcReduction="20000"/>
          </a:bodyPr>
          <a:lstStyle/>
          <a:p>
            <a:pPr marL="0" indent="0">
              <a:buNone/>
            </a:pPr>
            <a:r>
              <a:rPr lang="en-US"/>
              <a:t>1. Austria</a:t>
            </a:r>
          </a:p>
          <a:p>
            <a:pPr marL="0" indent="0">
              <a:buNone/>
            </a:pPr>
            <a:r>
              <a:rPr lang="en-US"/>
              <a:t>2. Azerbaijan</a:t>
            </a:r>
          </a:p>
          <a:p>
            <a:pPr marL="0" indent="0">
              <a:buNone/>
            </a:pPr>
            <a:r>
              <a:rPr lang="en-US"/>
              <a:t>3. Bahrain</a:t>
            </a:r>
          </a:p>
          <a:p>
            <a:pPr marL="0" indent="0">
              <a:buNone/>
            </a:pPr>
            <a:r>
              <a:rPr lang="en-US"/>
              <a:t>4. Belarus</a:t>
            </a:r>
          </a:p>
          <a:p>
            <a:pPr marL="0" indent="0">
              <a:buNone/>
            </a:pPr>
            <a:r>
              <a:rPr lang="en-US"/>
              <a:t>5. Belgium</a:t>
            </a:r>
          </a:p>
          <a:p>
            <a:pPr marL="0" indent="0">
              <a:buNone/>
            </a:pPr>
            <a:r>
              <a:rPr lang="en-US"/>
              <a:t>6. Bulgaria</a:t>
            </a:r>
          </a:p>
          <a:p>
            <a:pPr marL="0" indent="0">
              <a:buNone/>
            </a:pPr>
            <a:r>
              <a:rPr lang="en-US"/>
              <a:t>7. Great Britain</a:t>
            </a:r>
          </a:p>
          <a:p>
            <a:pPr marL="0" indent="0">
              <a:buNone/>
            </a:pPr>
            <a:r>
              <a:rPr lang="en-US"/>
              <a:t>8. Hungary</a:t>
            </a:r>
          </a:p>
          <a:p>
            <a:pPr marL="0" indent="0">
              <a:buNone/>
            </a:pPr>
            <a:r>
              <a:rPr lang="en-US"/>
              <a:t>9. Vietnam</a:t>
            </a:r>
          </a:p>
          <a:p>
            <a:pPr marL="0" indent="0">
              <a:buNone/>
            </a:pPr>
            <a:r>
              <a:rPr lang="en-US"/>
              <a:t>10. Germany</a:t>
            </a:r>
          </a:p>
          <a:p>
            <a:pPr marL="0" indent="0">
              <a:buNone/>
            </a:pPr>
            <a:r>
              <a:rPr lang="en-US"/>
              <a:t>11. Greece</a:t>
            </a:r>
          </a:p>
          <a:p>
            <a:pPr marL="0" indent="0">
              <a:buNone/>
            </a:pPr>
            <a:r>
              <a:rPr lang="en-US"/>
              <a:t>12. Georgia</a:t>
            </a:r>
          </a:p>
          <a:p>
            <a:pPr marL="0" indent="0">
              <a:buNone/>
            </a:pPr>
            <a:r>
              <a:rPr lang="en-US"/>
              <a:t>13. Israel</a:t>
            </a:r>
          </a:p>
          <a:p>
            <a:pPr marL="0" indent="0">
              <a:buNone/>
            </a:pPr>
            <a:r>
              <a:rPr lang="en-US"/>
              <a:t>14. India</a:t>
            </a:r>
          </a:p>
          <a:p>
            <a:pPr marL="0" indent="0">
              <a:buNone/>
            </a:pPr>
            <a:r>
              <a:rPr lang="en-US"/>
              <a:t>15. Indonesia</a:t>
            </a:r>
          </a:p>
          <a:p>
            <a:pPr marL="0" indent="0">
              <a:buNone/>
            </a:pPr>
            <a:r>
              <a:rPr lang="en-US"/>
              <a:t>16. Jordan</a:t>
            </a:r>
          </a:p>
          <a:p>
            <a:pPr marL="0" indent="0">
              <a:buNone/>
            </a:pPr>
            <a:r>
              <a:rPr lang="en-US"/>
              <a:t>17. Iran</a:t>
            </a:r>
          </a:p>
          <a:p>
            <a:pPr marL="0" indent="0">
              <a:buNone/>
            </a:pPr>
            <a:r>
              <a:rPr lang="en-US"/>
              <a:t>18. Ireland</a:t>
            </a:r>
          </a:p>
          <a:p>
            <a:pPr marL="0" indent="0">
              <a:buNone/>
            </a:pPr>
            <a:r>
              <a:rPr lang="en-US"/>
              <a:t>19. Spain</a:t>
            </a:r>
          </a:p>
          <a:p>
            <a:pPr marL="0" indent="0">
              <a:buNone/>
            </a:pPr>
            <a:r>
              <a:rPr lang="en-US"/>
              <a:t>20. Italy</a:t>
            </a:r>
          </a:p>
          <a:p>
            <a:pPr marL="0" indent="0">
              <a:buNone/>
            </a:pPr>
            <a:r>
              <a:rPr lang="en-US"/>
              <a:t>21. Kazakhstan</a:t>
            </a:r>
          </a:p>
          <a:p>
            <a:pPr marL="0" indent="0">
              <a:buNone/>
            </a:pPr>
            <a:r>
              <a:rPr lang="en-US"/>
              <a:t>22. Canada</a:t>
            </a:r>
          </a:p>
          <a:p>
            <a:pPr marL="0" indent="0">
              <a:buNone/>
            </a:pPr>
            <a:r>
              <a:rPr lang="en-US"/>
              <a:t>23. China</a:t>
            </a:r>
          </a:p>
          <a:p>
            <a:pPr marL="0" indent="0">
              <a:buNone/>
            </a:pPr>
            <a:r>
              <a:rPr lang="en-US"/>
              <a:t>24. Korea</a:t>
            </a:r>
          </a:p>
          <a:p>
            <a:pPr marL="0" indent="0">
              <a:buNone/>
            </a:pPr>
            <a:r>
              <a:rPr lang="en-US"/>
              <a:t>25. Kuwait</a:t>
            </a:r>
          </a:p>
          <a:p>
            <a:pPr marL="0" indent="0">
              <a:buNone/>
            </a:pPr>
            <a:r>
              <a:rPr lang="en-US"/>
              <a:t>26. Kyrgyzstan</a:t>
            </a:r>
          </a:p>
          <a:p>
            <a:pPr marL="0" indent="0">
              <a:buNone/>
            </a:pPr>
            <a:r>
              <a:rPr lang="en-US"/>
              <a:t>27. Latvia</a:t>
            </a:r>
          </a:p>
          <a:p>
            <a:pPr marL="0" indent="0">
              <a:buNone/>
            </a:pPr>
            <a:r>
              <a:rPr lang="en-US"/>
              <a:t>28. Lithuania</a:t>
            </a:r>
          </a:p>
          <a:p>
            <a:pPr marL="0" indent="0">
              <a:buNone/>
            </a:pPr>
            <a:r>
              <a:rPr lang="en-US"/>
              <a:t>29. Luxembourg</a:t>
            </a:r>
          </a:p>
          <a:p>
            <a:pPr marL="0" indent="0">
              <a:buNone/>
            </a:pPr>
            <a:r>
              <a:rPr lang="en-US"/>
              <a:t>30. Malaysia</a:t>
            </a:r>
          </a:p>
          <a:p>
            <a:pPr marL="0" indent="0">
              <a:buNone/>
            </a:pPr>
            <a:r>
              <a:rPr lang="en-US"/>
              <a:t>31. Moldova</a:t>
            </a:r>
          </a:p>
          <a:p>
            <a:pPr marL="0" indent="0">
              <a:buNone/>
            </a:pPr>
            <a:r>
              <a:rPr lang="en-US"/>
              <a:t>32. Netherlands</a:t>
            </a:r>
          </a:p>
          <a:p>
            <a:pPr marL="0" indent="0">
              <a:buNone/>
            </a:pPr>
            <a:r>
              <a:rPr lang="en-US"/>
              <a:t>33. UAE</a:t>
            </a:r>
          </a:p>
          <a:p>
            <a:pPr marL="0" indent="0">
              <a:buNone/>
            </a:pPr>
            <a:r>
              <a:rPr lang="en-US"/>
              <a:t>34. Oman</a:t>
            </a:r>
          </a:p>
          <a:p>
            <a:pPr marL="0" indent="0">
              <a:buNone/>
            </a:pPr>
            <a:r>
              <a:rPr lang="en-US"/>
              <a:t>35. Pakistan.</a:t>
            </a:r>
          </a:p>
          <a:p>
            <a:pPr marL="0" indent="0">
              <a:buNone/>
            </a:pPr>
            <a:r>
              <a:rPr lang="en-US"/>
              <a:t>36 Poland.</a:t>
            </a:r>
          </a:p>
          <a:p>
            <a:pPr marL="0" indent="0">
              <a:buNone/>
            </a:pPr>
            <a:r>
              <a:rPr lang="en-US"/>
              <a:t>37. Russian Federation</a:t>
            </a:r>
          </a:p>
          <a:p>
            <a:pPr marL="0" indent="0">
              <a:buNone/>
            </a:pPr>
            <a:r>
              <a:rPr lang="en-US"/>
              <a:t>38. Romania</a:t>
            </a:r>
          </a:p>
          <a:p>
            <a:pPr marL="0" indent="0">
              <a:buNone/>
            </a:pPr>
            <a:r>
              <a:rPr lang="en-US"/>
              <a:t>39. Saudi Arabia</a:t>
            </a:r>
          </a:p>
          <a:p>
            <a:pPr marL="0" indent="0">
              <a:buNone/>
            </a:pPr>
            <a:r>
              <a:rPr lang="en-US"/>
              <a:t>40. Singapore</a:t>
            </a:r>
          </a:p>
          <a:p>
            <a:pPr marL="0" indent="0">
              <a:buNone/>
            </a:pPr>
            <a:r>
              <a:rPr lang="en-US"/>
              <a:t>41. Slovakia</a:t>
            </a:r>
          </a:p>
          <a:p>
            <a:pPr marL="0" indent="0">
              <a:buNone/>
            </a:pPr>
            <a:r>
              <a:rPr lang="en-US"/>
              <a:t>42. Slovenia</a:t>
            </a:r>
          </a:p>
          <a:p>
            <a:pPr marL="0" indent="0">
              <a:buNone/>
            </a:pPr>
            <a:r>
              <a:rPr lang="en-US"/>
              <a:t>43. Tajikistan</a:t>
            </a:r>
          </a:p>
          <a:p>
            <a:pPr marL="0" indent="0">
              <a:buNone/>
            </a:pPr>
            <a:r>
              <a:rPr lang="en-US"/>
              <a:t>44. Thailand</a:t>
            </a:r>
          </a:p>
          <a:p>
            <a:pPr marL="0" indent="0">
              <a:buNone/>
            </a:pPr>
            <a:r>
              <a:rPr lang="en-US"/>
              <a:t>45. Turkmenistan</a:t>
            </a:r>
          </a:p>
          <a:p>
            <a:pPr marL="0" indent="0">
              <a:buNone/>
            </a:pPr>
            <a:r>
              <a:rPr lang="en-US"/>
              <a:t>46. Turkey</a:t>
            </a:r>
          </a:p>
          <a:p>
            <a:pPr marL="0" indent="0">
              <a:buNone/>
            </a:pPr>
            <a:r>
              <a:rPr lang="en-US"/>
              <a:t>47. Ukraine</a:t>
            </a:r>
          </a:p>
          <a:p>
            <a:pPr marL="0" indent="0">
              <a:buNone/>
            </a:pPr>
            <a:r>
              <a:rPr lang="en-US"/>
              <a:t>48. Finland</a:t>
            </a:r>
          </a:p>
          <a:p>
            <a:pPr marL="0" indent="0">
              <a:buNone/>
            </a:pPr>
            <a:r>
              <a:rPr lang="en-US"/>
              <a:t>49. France</a:t>
            </a:r>
          </a:p>
          <a:p>
            <a:pPr marL="0" indent="0">
              <a:buNone/>
            </a:pPr>
            <a:r>
              <a:rPr lang="en-US"/>
              <a:t>50. Czech Republic</a:t>
            </a:r>
          </a:p>
          <a:p>
            <a:pPr marL="0" indent="0">
              <a:buNone/>
            </a:pPr>
            <a:r>
              <a:rPr lang="en-US"/>
              <a:t>51. Switzerland</a:t>
            </a:r>
          </a:p>
          <a:p>
            <a:pPr marL="0" indent="0">
              <a:buNone/>
            </a:pPr>
            <a:r>
              <a:rPr lang="en-US"/>
              <a:t>52. Estonia</a:t>
            </a:r>
          </a:p>
          <a:p>
            <a:pPr marL="0" indent="0">
              <a:buNone/>
            </a:pPr>
            <a:r>
              <a:rPr lang="en-US"/>
              <a:t>53. Japan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179512" y="1236999"/>
            <a:ext cx="2592288" cy="3044547"/>
          </a:xfrm>
          <a:prstGeom prst="wedgeRoundRectCallout">
            <a:avLst>
              <a:gd name="adj1" fmla="val 47363"/>
              <a:gd name="adj2" fmla="val -61140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1600"/>
              <a:t>The agreements apply to taxes on income (profit) and property, including income taxes from the alienation of movable and immovable property, as well as taxes levied on property value growth. </a:t>
            </a:r>
          </a:p>
        </p:txBody>
      </p:sp>
    </p:spTree>
    <p:extLst>
      <p:ext uri="{BB962C8B-B14F-4D97-AF65-F5344CB8AC3E}">
        <p14:creationId xmlns:p14="http://schemas.microsoft.com/office/powerpoint/2010/main" val="387969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1099</Words>
  <Application>Microsoft Office PowerPoint</Application>
  <PresentationFormat>Экран (4:3)</PresentationFormat>
  <Paragraphs>199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Scheme for VAT reimbursement to diplomatic missions</vt:lpstr>
      <vt:lpstr>VAT reimbursement scheme for administrative and technical staff of diplomatic missions and their families</vt:lpstr>
      <vt:lpstr>Special tax regimes</vt:lpstr>
      <vt:lpstr>Turnover tax</vt:lpstr>
      <vt:lpstr>Production Sharing Agreements (PSAs)</vt:lpstr>
      <vt:lpstr>Features of taxation of participants of special economic zones (FEZ)</vt:lpstr>
      <vt:lpstr>Specifics of taxation of legal entities with foreign direct investment</vt:lpstr>
      <vt:lpstr>International treaties of the Republic of Uzbekistan for avoidance of double taxation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2020-01-23T19:44:29Z</dcterms:created>
  <dcterms:modified xsi:type="dcterms:W3CDTF">2020-02-26T12:55:40Z</dcterms:modified>
</cp:coreProperties>
</file>